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88" r:id="rId3"/>
    <p:sldId id="398" r:id="rId4"/>
    <p:sldId id="411" r:id="rId5"/>
    <p:sldId id="465" r:id="rId6"/>
    <p:sldId id="464" r:id="rId7"/>
    <p:sldId id="412" r:id="rId8"/>
    <p:sldId id="420" r:id="rId9"/>
    <p:sldId id="413" r:id="rId10"/>
    <p:sldId id="485" r:id="rId11"/>
    <p:sldId id="483" r:id="rId12"/>
    <p:sldId id="419" r:id="rId13"/>
    <p:sldId id="466" r:id="rId14"/>
    <p:sldId id="486" r:id="rId15"/>
    <p:sldId id="479" r:id="rId16"/>
    <p:sldId id="489" r:id="rId17"/>
    <p:sldId id="480"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8:35.727"/>
    </inkml:context>
    <inkml:brush xml:id="br0">
      <inkml:brushProperty name="width" value="0.05" units="cm"/>
      <inkml:brushProperty name="height" value="0.05" units="cm"/>
      <inkml:brushProperty name="fitToCurve" value="1"/>
    </inkml:brush>
  </inkml:definitions>
  <inkml:trace contextRef="#ctx0" brushRef="#br0">25 102 0,'0'-51'0,"-25"26"15,25-1-15,25 52 47,0-1-47,1-25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1"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46D0E3E-8280-4307-8EF1-F5FC0DD00DFF}"/>
              </a:ext>
            </a:extLst>
          </p:cNvPr>
          <p:cNvSpPr/>
          <p:nvPr/>
        </p:nvSpPr>
        <p:spPr>
          <a:xfrm>
            <a:off x="4445444" y="1907320"/>
            <a:ext cx="2072640" cy="13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endParaRPr lang="en-US" dirty="0"/>
          </a:p>
          <a:p>
            <a:pPr algn="ctr"/>
            <a:endParaRPr lang="en-US" dirty="0"/>
          </a:p>
          <a:p>
            <a:pPr algn="ctr"/>
            <a:endParaRPr lang="en-US" dirty="0"/>
          </a:p>
        </p:txBody>
      </p:sp>
      <p:sp>
        <p:nvSpPr>
          <p:cNvPr id="3" name="Rectangle 2">
            <a:extLst>
              <a:ext uri="{FF2B5EF4-FFF2-40B4-BE49-F238E27FC236}">
                <a16:creationId xmlns="" xmlns:a16="http://schemas.microsoft.com/office/drawing/2014/main" id="{7DAC2670-2AC9-4E78-9D45-7BA2AA88FA07}"/>
              </a:ext>
            </a:extLst>
          </p:cNvPr>
          <p:cNvSpPr/>
          <p:nvPr/>
        </p:nvSpPr>
        <p:spPr>
          <a:xfrm>
            <a:off x="4994084" y="237214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F0FC30FB-3BDF-468D-8FCB-DD3D23131371}"/>
              </a:ext>
            </a:extLst>
          </p:cNvPr>
          <p:cNvSpPr/>
          <p:nvPr/>
        </p:nvSpPr>
        <p:spPr>
          <a:xfrm>
            <a:off x="4994084" y="291316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 name="Arrow: Up-Down 4">
            <a:extLst>
              <a:ext uri="{FF2B5EF4-FFF2-40B4-BE49-F238E27FC236}">
                <a16:creationId xmlns="" xmlns:a16="http://schemas.microsoft.com/office/drawing/2014/main" id="{C09FD59C-506D-4DA2-9271-DD4BF3AB3E19}"/>
              </a:ext>
            </a:extLst>
          </p:cNvPr>
          <p:cNvSpPr/>
          <p:nvPr/>
        </p:nvSpPr>
        <p:spPr>
          <a:xfrm>
            <a:off x="5481764" y="2615980"/>
            <a:ext cx="60960" cy="2971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CAF85C8E-202B-4BAD-946C-E600065E167A}"/>
              </a:ext>
            </a:extLst>
          </p:cNvPr>
          <p:cNvSpPr/>
          <p:nvPr/>
        </p:nvSpPr>
        <p:spPr>
          <a:xfrm>
            <a:off x="159556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Miami</a:t>
            </a:r>
          </a:p>
        </p:txBody>
      </p:sp>
      <p:sp>
        <p:nvSpPr>
          <p:cNvPr id="7" name="Rectangle 6">
            <a:extLst>
              <a:ext uri="{FF2B5EF4-FFF2-40B4-BE49-F238E27FC236}">
                <a16:creationId xmlns="" xmlns:a16="http://schemas.microsoft.com/office/drawing/2014/main" id="{1E57E313-4958-4468-BC54-6253E1341E77}"/>
              </a:ext>
            </a:extLst>
          </p:cNvPr>
          <p:cNvSpPr/>
          <p:nvPr/>
        </p:nvSpPr>
        <p:spPr>
          <a:xfrm>
            <a:off x="159556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Santa Clara</a:t>
            </a:r>
          </a:p>
        </p:txBody>
      </p:sp>
      <p:sp>
        <p:nvSpPr>
          <p:cNvPr id="8" name="Rectangle 7">
            <a:extLst>
              <a:ext uri="{FF2B5EF4-FFF2-40B4-BE49-F238E27FC236}">
                <a16:creationId xmlns="" xmlns:a16="http://schemas.microsoft.com/office/drawing/2014/main" id="{5BFA0D0D-3CE0-4E8D-B7F1-9DF12E36BE8C}"/>
              </a:ext>
            </a:extLst>
          </p:cNvPr>
          <p:cNvSpPr/>
          <p:nvPr/>
        </p:nvSpPr>
        <p:spPr>
          <a:xfrm>
            <a:off x="745534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sp>
        <p:nvSpPr>
          <p:cNvPr id="9" name="Rectangle 8">
            <a:extLst>
              <a:ext uri="{FF2B5EF4-FFF2-40B4-BE49-F238E27FC236}">
                <a16:creationId xmlns="" xmlns:a16="http://schemas.microsoft.com/office/drawing/2014/main" id="{BC6DC463-6554-43E3-B228-58B13DA2F266}"/>
              </a:ext>
            </a:extLst>
          </p:cNvPr>
          <p:cNvSpPr/>
          <p:nvPr/>
        </p:nvSpPr>
        <p:spPr>
          <a:xfrm>
            <a:off x="744010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 County</a:t>
            </a:r>
          </a:p>
        </p:txBody>
      </p:sp>
      <p:cxnSp>
        <p:nvCxnSpPr>
          <p:cNvPr id="11" name="Connector: Elbow 10">
            <a:extLst>
              <a:ext uri="{FF2B5EF4-FFF2-40B4-BE49-F238E27FC236}">
                <a16:creationId xmlns="" xmlns:a16="http://schemas.microsoft.com/office/drawing/2014/main" id="{3C57E9BD-3FF1-47E7-BB61-F1C5B50B0C40}"/>
              </a:ext>
            </a:extLst>
          </p:cNvPr>
          <p:cNvCxnSpPr>
            <a:stCxn id="6" idx="3"/>
          </p:cNvCxnSpPr>
          <p:nvPr/>
        </p:nvCxnSpPr>
        <p:spPr>
          <a:xfrm>
            <a:off x="3401504" y="1644430"/>
            <a:ext cx="104394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 xmlns:a16="http://schemas.microsoft.com/office/drawing/2014/main" id="{F7F62CEE-CD98-480F-BDF3-E38F83244E89}"/>
              </a:ext>
            </a:extLst>
          </p:cNvPr>
          <p:cNvCxnSpPr>
            <a:stCxn id="7" idx="3"/>
          </p:cNvCxnSpPr>
          <p:nvPr/>
        </p:nvCxnSpPr>
        <p:spPr>
          <a:xfrm>
            <a:off x="3401504" y="2322610"/>
            <a:ext cx="10439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 xmlns:a16="http://schemas.microsoft.com/office/drawing/2014/main" id="{7E5BECBA-48DD-4E81-B0F7-6850999F1E63}"/>
              </a:ext>
            </a:extLst>
          </p:cNvPr>
          <p:cNvCxnSpPr>
            <a:stCxn id="8" idx="1"/>
          </p:cNvCxnSpPr>
          <p:nvPr/>
        </p:nvCxnSpPr>
        <p:spPr>
          <a:xfrm rot="10800000" flipV="1">
            <a:off x="6518084" y="1644430"/>
            <a:ext cx="93726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 xmlns:a16="http://schemas.microsoft.com/office/drawing/2014/main" id="{312CC47B-564B-4A5A-8729-F73423B933F4}"/>
              </a:ext>
            </a:extLst>
          </p:cNvPr>
          <p:cNvCxnSpPr>
            <a:stCxn id="9" idx="1"/>
          </p:cNvCxnSpPr>
          <p:nvPr/>
        </p:nvCxnSpPr>
        <p:spPr>
          <a:xfrm rot="10800000" flipV="1">
            <a:off x="6518084" y="2322610"/>
            <a:ext cx="92202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E25235D3-C209-49D3-BD61-951FCC95BBEB}"/>
              </a:ext>
            </a:extLst>
          </p:cNvPr>
          <p:cNvSpPr txBox="1"/>
          <p:nvPr/>
        </p:nvSpPr>
        <p:spPr>
          <a:xfrm>
            <a:off x="4563554" y="1189492"/>
            <a:ext cx="1874520" cy="369332"/>
          </a:xfrm>
          <a:prstGeom prst="rect">
            <a:avLst/>
          </a:prstGeom>
          <a:noFill/>
        </p:spPr>
        <p:txBody>
          <a:bodyPr wrap="square" rtlCol="0">
            <a:spAutoFit/>
          </a:bodyPr>
          <a:lstStyle/>
          <a:p>
            <a:r>
              <a:rPr lang="en-US" b="1" dirty="0"/>
              <a:t>Data is new Gold</a:t>
            </a:r>
          </a:p>
        </p:txBody>
      </p:sp>
      <p:sp>
        <p:nvSpPr>
          <p:cNvPr id="19" name="Rectangle 18">
            <a:extLst>
              <a:ext uri="{FF2B5EF4-FFF2-40B4-BE49-F238E27FC236}">
                <a16:creationId xmlns="" xmlns:a16="http://schemas.microsoft.com/office/drawing/2014/main" id="{EC2E21FA-CBF9-4174-B928-FA91A1B8BEFE}"/>
              </a:ext>
            </a:extLst>
          </p:cNvPr>
          <p:cNvSpPr/>
          <p:nvPr/>
        </p:nvSpPr>
        <p:spPr>
          <a:xfrm>
            <a:off x="4773104" y="4466369"/>
            <a:ext cx="3215640" cy="79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Warehouse</a:t>
            </a:r>
          </a:p>
          <a:p>
            <a:pPr algn="ctr"/>
            <a:r>
              <a:rPr lang="en-US" dirty="0"/>
              <a:t>(SAP BW)</a:t>
            </a:r>
          </a:p>
        </p:txBody>
      </p:sp>
      <p:cxnSp>
        <p:nvCxnSpPr>
          <p:cNvPr id="21" name="Connector: Elbow 20">
            <a:extLst>
              <a:ext uri="{FF2B5EF4-FFF2-40B4-BE49-F238E27FC236}">
                <a16:creationId xmlns="" xmlns:a16="http://schemas.microsoft.com/office/drawing/2014/main" id="{649872E7-4EF6-41D9-B19B-672AAA46BDD5}"/>
              </a:ext>
            </a:extLst>
          </p:cNvPr>
          <p:cNvCxnSpPr>
            <a:stCxn id="2" idx="2"/>
            <a:endCxn id="19" idx="0"/>
          </p:cNvCxnSpPr>
          <p:nvPr/>
        </p:nvCxnSpPr>
        <p:spPr>
          <a:xfrm rot="16200000" flipH="1">
            <a:off x="5349050" y="3434494"/>
            <a:ext cx="1164589" cy="899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 xmlns:a16="http://schemas.microsoft.com/office/drawing/2014/main" id="{4635FC6C-29CE-4257-8F49-720CEDC34446}"/>
              </a:ext>
            </a:extLst>
          </p:cNvPr>
          <p:cNvSpPr/>
          <p:nvPr/>
        </p:nvSpPr>
        <p:spPr>
          <a:xfrm>
            <a:off x="9954704" y="1956850"/>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ORAFIN</a:t>
            </a:r>
          </a:p>
        </p:txBody>
      </p:sp>
      <p:sp>
        <p:nvSpPr>
          <p:cNvPr id="24" name="Rectangle 23">
            <a:extLst>
              <a:ext uri="{FF2B5EF4-FFF2-40B4-BE49-F238E27FC236}">
                <a16:creationId xmlns="" xmlns:a16="http://schemas.microsoft.com/office/drawing/2014/main" id="{61026099-AB90-44DB-8E00-CBF6ED39BD5A}"/>
              </a:ext>
            </a:extLst>
          </p:cNvPr>
          <p:cNvSpPr/>
          <p:nvPr/>
        </p:nvSpPr>
        <p:spPr>
          <a:xfrm>
            <a:off x="9954704" y="2415955"/>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Salesforce.com</a:t>
            </a:r>
          </a:p>
        </p:txBody>
      </p:sp>
      <p:sp>
        <p:nvSpPr>
          <p:cNvPr id="25" name="Rectangle 24">
            <a:extLst>
              <a:ext uri="{FF2B5EF4-FFF2-40B4-BE49-F238E27FC236}">
                <a16:creationId xmlns="" xmlns:a16="http://schemas.microsoft.com/office/drawing/2014/main" id="{EB99389B-91C7-4A37-8AC0-E9749B160AAC}"/>
              </a:ext>
            </a:extLst>
          </p:cNvPr>
          <p:cNvSpPr/>
          <p:nvPr/>
        </p:nvSpPr>
        <p:spPr>
          <a:xfrm>
            <a:off x="9954704" y="2886489"/>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Workday</a:t>
            </a:r>
          </a:p>
        </p:txBody>
      </p:sp>
      <p:cxnSp>
        <p:nvCxnSpPr>
          <p:cNvPr id="27" name="Connector: Elbow 26">
            <a:extLst>
              <a:ext uri="{FF2B5EF4-FFF2-40B4-BE49-F238E27FC236}">
                <a16:creationId xmlns="" xmlns:a16="http://schemas.microsoft.com/office/drawing/2014/main" id="{DEA56828-3CCF-47A7-B12C-0111EFBDF060}"/>
              </a:ext>
            </a:extLst>
          </p:cNvPr>
          <p:cNvCxnSpPr>
            <a:stCxn id="23" idx="1"/>
            <a:endCxn id="19" idx="3"/>
          </p:cNvCxnSpPr>
          <p:nvPr/>
        </p:nvCxnSpPr>
        <p:spPr>
          <a:xfrm rot="10800000" flipV="1">
            <a:off x="7988744" y="2164495"/>
            <a:ext cx="1965960" cy="2698750"/>
          </a:xfrm>
          <a:prstGeom prst="bentConnector3">
            <a:avLst>
              <a:gd name="adj1" fmla="val 2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 xmlns:a16="http://schemas.microsoft.com/office/drawing/2014/main" id="{6EC5AF15-2696-4C5F-A4F2-92A18731DCED}"/>
              </a:ext>
            </a:extLst>
          </p:cNvPr>
          <p:cNvCxnSpPr>
            <a:cxnSpLocks/>
            <a:stCxn id="24" idx="1"/>
          </p:cNvCxnSpPr>
          <p:nvPr/>
        </p:nvCxnSpPr>
        <p:spPr>
          <a:xfrm rot="10800000" flipV="1">
            <a:off x="9444164" y="2623600"/>
            <a:ext cx="510540" cy="1019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 xmlns:a16="http://schemas.microsoft.com/office/drawing/2014/main" id="{0E8402FC-955F-4B3B-AC6D-161FBE153339}"/>
              </a:ext>
            </a:extLst>
          </p:cNvPr>
          <p:cNvCxnSpPr>
            <a:stCxn id="25" idx="1"/>
          </p:cNvCxnSpPr>
          <p:nvPr/>
        </p:nvCxnSpPr>
        <p:spPr>
          <a:xfrm rot="10800000" flipV="1">
            <a:off x="9444164" y="3094134"/>
            <a:ext cx="510540" cy="628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A7EE73DE-1770-4A3B-947C-FFCFC6EFB9E9}"/>
              </a:ext>
            </a:extLst>
          </p:cNvPr>
          <p:cNvSpPr txBox="1"/>
          <p:nvPr/>
        </p:nvSpPr>
        <p:spPr>
          <a:xfrm>
            <a:off x="4895024" y="5366800"/>
            <a:ext cx="6949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2008, where there was a recession, how was my sales pattern</a:t>
            </a:r>
          </a:p>
          <a:p>
            <a:pPr marL="285750" indent="-285750">
              <a:buFont typeface="Arial" panose="020B0604020202020204" pitchFamily="34" charset="0"/>
              <a:buChar char="•"/>
            </a:pPr>
            <a:r>
              <a:rPr lang="en-US" sz="1600" dirty="0"/>
              <a:t>What was the sales during leap years</a:t>
            </a:r>
          </a:p>
          <a:p>
            <a:pPr marL="285750" indent="-285750">
              <a:buFont typeface="Arial" panose="020B0604020202020204" pitchFamily="34" charset="0"/>
              <a:buChar char="•"/>
            </a:pPr>
            <a:r>
              <a:rPr lang="en-US" sz="1600" dirty="0"/>
              <a:t>How many iPhone I sold last thanks giving days</a:t>
            </a:r>
          </a:p>
          <a:p>
            <a:pPr marL="285750" indent="-285750">
              <a:buFont typeface="Arial" panose="020B0604020202020204" pitchFamily="34" charset="0"/>
              <a:buChar char="•"/>
            </a:pPr>
            <a:r>
              <a:rPr lang="en-US" sz="1600" dirty="0"/>
              <a:t>If we got 10k leads from marketing, how many labors I need to fulfil demand</a:t>
            </a:r>
          </a:p>
        </p:txBody>
      </p:sp>
      <p:sp>
        <p:nvSpPr>
          <p:cNvPr id="35" name="TextBox 34">
            <a:extLst>
              <a:ext uri="{FF2B5EF4-FFF2-40B4-BE49-F238E27FC236}">
                <a16:creationId xmlns="" xmlns:a16="http://schemas.microsoft.com/office/drawing/2014/main" id="{6A70DB74-F5AC-4E13-9B11-8E270BB045A6}"/>
              </a:ext>
            </a:extLst>
          </p:cNvPr>
          <p:cNvSpPr txBox="1"/>
          <p:nvPr/>
        </p:nvSpPr>
        <p:spPr>
          <a:xfrm>
            <a:off x="6735256" y="3501149"/>
            <a:ext cx="2834639" cy="923330"/>
          </a:xfrm>
          <a:prstGeom prst="rect">
            <a:avLst/>
          </a:prstGeom>
          <a:noFill/>
        </p:spPr>
        <p:txBody>
          <a:bodyPr wrap="square" rtlCol="0">
            <a:spAutoFit/>
          </a:bodyPr>
          <a:lstStyle/>
          <a:p>
            <a:r>
              <a:rPr lang="en-US" dirty="0"/>
              <a:t>ETL = Extraction Transformation and Loading</a:t>
            </a:r>
          </a:p>
          <a:p>
            <a:r>
              <a:rPr lang="en-US" dirty="0"/>
              <a:t>SLT, BODS, DXC, ..</a:t>
            </a:r>
          </a:p>
        </p:txBody>
      </p:sp>
      <p:sp>
        <p:nvSpPr>
          <p:cNvPr id="36" name="Rectangle 35">
            <a:extLst>
              <a:ext uri="{FF2B5EF4-FFF2-40B4-BE49-F238E27FC236}">
                <a16:creationId xmlns="" xmlns:a16="http://schemas.microsoft.com/office/drawing/2014/main" id="{5C081F16-4F13-4930-B409-86D98F08FA25}"/>
              </a:ext>
            </a:extLst>
          </p:cNvPr>
          <p:cNvSpPr/>
          <p:nvPr/>
        </p:nvSpPr>
        <p:spPr>
          <a:xfrm>
            <a:off x="9764204" y="442447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6A0A75BA-19C1-4A26-97D1-BE64A667E5A5}"/>
              </a:ext>
            </a:extLst>
          </p:cNvPr>
          <p:cNvSpPr/>
          <p:nvPr/>
        </p:nvSpPr>
        <p:spPr>
          <a:xfrm>
            <a:off x="10463338" y="419459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1461C3E4-7F6C-4553-A11E-0383D9A5738C}"/>
              </a:ext>
            </a:extLst>
          </p:cNvPr>
          <p:cNvSpPr/>
          <p:nvPr/>
        </p:nvSpPr>
        <p:spPr>
          <a:xfrm>
            <a:off x="10286172" y="48886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1C554D08-B6BC-4A71-A026-A267F35DCF0F}"/>
              </a:ext>
            </a:extLst>
          </p:cNvPr>
          <p:cNvSpPr/>
          <p:nvPr/>
        </p:nvSpPr>
        <p:spPr>
          <a:xfrm>
            <a:off x="11082462" y="46162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 xmlns:a16="http://schemas.microsoft.com/office/drawing/2014/main" id="{05366A46-CBAB-4CAC-A213-C0A3AB63CA3B}"/>
              </a:ext>
            </a:extLst>
          </p:cNvPr>
          <p:cNvCxnSpPr>
            <a:stCxn id="36" idx="0"/>
            <a:endCxn id="37" idx="1"/>
          </p:cNvCxnSpPr>
          <p:nvPr/>
        </p:nvCxnSpPr>
        <p:spPr>
          <a:xfrm rot="5400000" flipH="1" flipV="1">
            <a:off x="10157260" y="4118401"/>
            <a:ext cx="90189" cy="5219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 xmlns:a16="http://schemas.microsoft.com/office/drawing/2014/main" id="{2218DB55-DCE4-4249-9EA7-435D2FD5569A}"/>
              </a:ext>
            </a:extLst>
          </p:cNvPr>
          <p:cNvCxnSpPr>
            <a:stCxn id="36" idx="3"/>
            <a:endCxn id="38" idx="0"/>
          </p:cNvCxnSpPr>
          <p:nvPr/>
        </p:nvCxnSpPr>
        <p:spPr>
          <a:xfrm>
            <a:off x="10118535" y="4564170"/>
            <a:ext cx="344803" cy="3244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 xmlns:a16="http://schemas.microsoft.com/office/drawing/2014/main" id="{7BD7D1E1-A6CA-4882-9658-794B7168AE28}"/>
              </a:ext>
            </a:extLst>
          </p:cNvPr>
          <p:cNvCxnSpPr>
            <a:stCxn id="38" idx="3"/>
            <a:endCxn id="39" idx="2"/>
          </p:cNvCxnSpPr>
          <p:nvPr/>
        </p:nvCxnSpPr>
        <p:spPr>
          <a:xfrm flipV="1">
            <a:off x="10640503" y="4895640"/>
            <a:ext cx="619125" cy="1327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F2FC265E-94BE-4F7A-8528-FD3197AC9CAA}"/>
              </a:ext>
            </a:extLst>
          </p:cNvPr>
          <p:cNvSpPr txBox="1"/>
          <p:nvPr/>
        </p:nvSpPr>
        <p:spPr>
          <a:xfrm>
            <a:off x="9764204" y="3690400"/>
            <a:ext cx="2080260" cy="369332"/>
          </a:xfrm>
          <a:prstGeom prst="rect">
            <a:avLst/>
          </a:prstGeom>
          <a:noFill/>
        </p:spPr>
        <p:txBody>
          <a:bodyPr wrap="square" rtlCol="0">
            <a:spAutoFit/>
          </a:bodyPr>
          <a:lstStyle/>
          <a:p>
            <a:r>
              <a:rPr lang="en-US" dirty="0"/>
              <a:t>Data modeling</a:t>
            </a:r>
          </a:p>
        </p:txBody>
      </p:sp>
      <p:sp>
        <p:nvSpPr>
          <p:cNvPr id="47" name="Arrow: Left 46">
            <a:extLst>
              <a:ext uri="{FF2B5EF4-FFF2-40B4-BE49-F238E27FC236}">
                <a16:creationId xmlns="" xmlns:a16="http://schemas.microsoft.com/office/drawing/2014/main" id="{E935383B-C49B-4B4F-B56E-CAE534601BEF}"/>
              </a:ext>
            </a:extLst>
          </p:cNvPr>
          <p:cNvSpPr/>
          <p:nvPr/>
        </p:nvSpPr>
        <p:spPr>
          <a:xfrm>
            <a:off x="2106104" y="3836124"/>
            <a:ext cx="2705102" cy="20542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a:p>
            <a:pPr algn="ctr"/>
            <a:r>
              <a:rPr lang="en-US" dirty="0"/>
              <a:t>Online Analytic Processing</a:t>
            </a:r>
          </a:p>
        </p:txBody>
      </p:sp>
      <p:sp>
        <p:nvSpPr>
          <p:cNvPr id="48" name="Rectangle 47">
            <a:extLst>
              <a:ext uri="{FF2B5EF4-FFF2-40B4-BE49-F238E27FC236}">
                <a16:creationId xmlns="" xmlns:a16="http://schemas.microsoft.com/office/drawing/2014/main" id="{92FFE3DA-BEE5-4DDD-A112-99DCBD2DA757}"/>
              </a:ext>
            </a:extLst>
          </p:cNvPr>
          <p:cNvSpPr/>
          <p:nvPr/>
        </p:nvSpPr>
        <p:spPr>
          <a:xfrm>
            <a:off x="102044" y="369040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BOBJ</a:t>
            </a:r>
          </a:p>
        </p:txBody>
      </p:sp>
      <p:sp>
        <p:nvSpPr>
          <p:cNvPr id="49" name="Rectangle 48">
            <a:extLst>
              <a:ext uri="{FF2B5EF4-FFF2-40B4-BE49-F238E27FC236}">
                <a16:creationId xmlns="" xmlns:a16="http://schemas.microsoft.com/office/drawing/2014/main" id="{A860100E-E3C1-4993-9805-0CFA0A927083}"/>
              </a:ext>
            </a:extLst>
          </p:cNvPr>
          <p:cNvSpPr/>
          <p:nvPr/>
        </p:nvSpPr>
        <p:spPr>
          <a:xfrm>
            <a:off x="96332" y="427714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Crystal Report</a:t>
            </a:r>
          </a:p>
        </p:txBody>
      </p:sp>
      <p:sp>
        <p:nvSpPr>
          <p:cNvPr id="50" name="Rectangle 49">
            <a:extLst>
              <a:ext uri="{FF2B5EF4-FFF2-40B4-BE49-F238E27FC236}">
                <a16:creationId xmlns="" xmlns:a16="http://schemas.microsoft.com/office/drawing/2014/main" id="{1472DB28-1841-4554-BAD5-778B4E3FF12D}"/>
              </a:ext>
            </a:extLst>
          </p:cNvPr>
          <p:cNvSpPr/>
          <p:nvPr/>
        </p:nvSpPr>
        <p:spPr>
          <a:xfrm>
            <a:off x="96332" y="486324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Tableu</a:t>
            </a:r>
          </a:p>
        </p:txBody>
      </p:sp>
      <p:sp>
        <p:nvSpPr>
          <p:cNvPr id="51" name="Rectangle 50">
            <a:extLst>
              <a:ext uri="{FF2B5EF4-FFF2-40B4-BE49-F238E27FC236}">
                <a16:creationId xmlns="" xmlns:a16="http://schemas.microsoft.com/office/drawing/2014/main" id="{5C6DD49C-A11F-4983-9ACC-884309D566BD}"/>
              </a:ext>
            </a:extLst>
          </p:cNvPr>
          <p:cNvSpPr/>
          <p:nvPr/>
        </p:nvSpPr>
        <p:spPr>
          <a:xfrm>
            <a:off x="96331" y="544331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Analytics Cloud</a:t>
            </a:r>
          </a:p>
        </p:txBody>
      </p:sp>
      <p:sp>
        <p:nvSpPr>
          <p:cNvPr id="52" name="Rectangle 51">
            <a:extLst>
              <a:ext uri="{FF2B5EF4-FFF2-40B4-BE49-F238E27FC236}">
                <a16:creationId xmlns="" xmlns:a16="http://schemas.microsoft.com/office/drawing/2014/main" id="{0D023427-A417-4863-B929-D5432D132029}"/>
              </a:ext>
            </a:extLst>
          </p:cNvPr>
          <p:cNvSpPr/>
          <p:nvPr/>
        </p:nvSpPr>
        <p:spPr>
          <a:xfrm>
            <a:off x="96330" y="6048138"/>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53" name="Rectangle: Rounded Corners 52">
            <a:extLst>
              <a:ext uri="{FF2B5EF4-FFF2-40B4-BE49-F238E27FC236}">
                <a16:creationId xmlns="" xmlns:a16="http://schemas.microsoft.com/office/drawing/2014/main" id="{11B1A11E-B1CA-486D-B2BF-4ABA6741EF9E}"/>
              </a:ext>
            </a:extLst>
          </p:cNvPr>
          <p:cNvSpPr/>
          <p:nvPr/>
        </p:nvSpPr>
        <p:spPr>
          <a:xfrm>
            <a:off x="587820" y="2716458"/>
            <a:ext cx="2615564" cy="691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(Read and Write) – Analytics+Trans</a:t>
            </a:r>
          </a:p>
        </p:txBody>
      </p:sp>
      <p:pic>
        <p:nvPicPr>
          <p:cNvPr id="40" name="Picture 39">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system Design Work</a:t>
            </a:r>
          </a:p>
        </p:txBody>
      </p:sp>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120877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Installation &amp; Setup of ADT on Eclipse</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 xmlns:a16="http://schemas.microsoft.com/office/drawing/2014/main"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 xmlns:a16="http://schemas.microsoft.com/office/drawing/2014/main"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 xmlns:a16="http://schemas.microsoft.com/office/drawing/2014/main"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 xmlns:a16="http://schemas.microsoft.com/office/drawing/2014/main"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 xmlns:a16="http://schemas.microsoft.com/office/drawing/2014/main"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 xmlns:a16="http://schemas.microsoft.com/office/drawing/2014/main"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 xmlns:a16="http://schemas.microsoft.com/office/drawing/2014/main"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 xmlns:a16="http://schemas.microsoft.com/office/drawing/2014/main"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 xmlns:a16="http://schemas.microsoft.com/office/drawing/2014/main"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 xmlns:a16="http://schemas.microsoft.com/office/drawing/2014/main"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 xmlns:a16="http://schemas.microsoft.com/office/drawing/2014/main"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 xmlns:a16="http://schemas.microsoft.com/office/drawing/2014/main"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 xmlns:a16="http://schemas.microsoft.com/office/drawing/2014/main"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 xmlns:a16="http://schemas.microsoft.com/office/drawing/2014/main"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 xmlns:a16="http://schemas.microsoft.com/office/drawing/2014/main"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 xmlns:a16="http://schemas.microsoft.com/office/drawing/2014/main"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 xmlns:a16="http://schemas.microsoft.com/office/drawing/2014/main"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 xmlns:a16="http://schemas.microsoft.com/office/drawing/2014/main"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 xmlns:a16="http://schemas.microsoft.com/office/drawing/2014/main"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 xmlns:a16="http://schemas.microsoft.com/office/drawing/2014/main"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 xmlns:a16="http://schemas.microsoft.com/office/drawing/2014/main"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 xmlns:a16="http://schemas.microsoft.com/office/drawing/2014/main"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 xmlns:a16="http://schemas.microsoft.com/office/drawing/2014/main"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 xmlns:a16="http://schemas.microsoft.com/office/drawing/2014/main"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 xmlns:a16="http://schemas.microsoft.com/office/drawing/2014/main"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 xmlns:a16="http://schemas.microsoft.com/office/drawing/2014/main"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 xmlns:a16="http://schemas.microsoft.com/office/drawing/2014/main"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 xmlns:a16="http://schemas.microsoft.com/office/drawing/2014/main"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 xmlns:a16="http://schemas.microsoft.com/office/drawing/2014/main"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 xmlns:a16="http://schemas.microsoft.com/office/drawing/2014/main"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 xmlns:a16="http://schemas.microsoft.com/office/drawing/2014/main"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 xmlns:a16="http://schemas.microsoft.com/office/drawing/2014/main"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 xmlns:a16="http://schemas.microsoft.com/office/drawing/2014/main"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 xmlns:a16="http://schemas.microsoft.com/office/drawing/2014/main"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 xmlns:a16="http://schemas.microsoft.com/office/drawing/2014/main"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 xmlns:a16="http://schemas.microsoft.com/office/drawing/2014/main"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 xmlns:a16="http://schemas.microsoft.com/office/drawing/2014/main"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 xmlns:a16="http://schemas.microsoft.com/office/drawing/2014/main"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 xmlns:a16="http://schemas.microsoft.com/office/drawing/2014/main"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 xmlns:a16="http://schemas.microsoft.com/office/drawing/2014/main"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 xmlns:a16="http://schemas.microsoft.com/office/drawing/2014/main"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 xmlns:a16="http://schemas.microsoft.com/office/drawing/2014/main"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 xmlns:a16="http://schemas.microsoft.com/office/drawing/2014/main"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 xmlns:a16="http://schemas.microsoft.com/office/drawing/2014/main"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 xmlns:a16="http://schemas.microsoft.com/office/drawing/2014/main"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 xmlns:a16="http://schemas.microsoft.com/office/drawing/2014/main"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 xmlns:a16="http://schemas.microsoft.com/office/drawing/2014/main"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 xmlns:a16="http://schemas.microsoft.com/office/drawing/2014/main"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 xmlns:a16="http://schemas.microsoft.com/office/drawing/2014/main"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 xmlns:a16="http://schemas.microsoft.com/office/drawing/2014/main"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 xmlns:a16="http://schemas.microsoft.com/office/drawing/2014/main"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 xmlns:a16="http://schemas.microsoft.com/office/drawing/2014/main"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 xmlns:a16="http://schemas.microsoft.com/office/drawing/2014/main"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 xmlns:a16="http://schemas.microsoft.com/office/drawing/2014/main"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 xmlns:a16="http://schemas.microsoft.com/office/drawing/2014/main"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 xmlns:a16="http://schemas.microsoft.com/office/drawing/2014/main"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 xmlns:a16="http://schemas.microsoft.com/office/drawing/2014/main"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 xmlns:a16="http://schemas.microsoft.com/office/drawing/2014/main"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 xmlns:a16="http://schemas.microsoft.com/office/drawing/2014/main"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 xmlns:a16="http://schemas.microsoft.com/office/drawing/2014/main"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 xmlns:a16="http://schemas.microsoft.com/office/drawing/2014/main"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 xmlns:a16="http://schemas.microsoft.com/office/drawing/2014/main"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 xmlns:a16="http://schemas.microsoft.com/office/drawing/2014/main"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 xmlns:a16="http://schemas.microsoft.com/office/drawing/2014/main"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 xmlns:a16="http://schemas.microsoft.com/office/drawing/2014/main"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 xmlns:a16="http://schemas.microsoft.com/office/drawing/2014/main"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 xmlns:a16="http://schemas.microsoft.com/office/drawing/2014/main"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 xmlns:a16="http://schemas.microsoft.com/office/drawing/2014/main"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 xmlns:a16="http://schemas.microsoft.com/office/drawing/2014/main"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 xmlns:a16="http://schemas.microsoft.com/office/drawing/2014/main"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 xmlns:a16="http://schemas.microsoft.com/office/drawing/2014/main"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 xmlns:a16="http://schemas.microsoft.com/office/drawing/2014/main"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 xmlns:a16="http://schemas.microsoft.com/office/drawing/2014/main"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 xmlns:a16="http://schemas.microsoft.com/office/drawing/2014/main"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link</a:t>
              </a:r>
              <a:endParaRPr lang="en-US" sz="1600" dirty="0">
                <a:solidFill>
                  <a:schemeClr val="bg1"/>
                </a:solidFill>
              </a:endParaRPr>
            </a:p>
          </p:txBody>
        </p:sp>
        <p:sp>
          <p:nvSpPr>
            <p:cNvPr id="56" name="TextBox 179">
              <a:extLst>
                <a:ext uri="{FF2B5EF4-FFF2-40B4-BE49-F238E27FC236}">
                  <a16:creationId xmlns="" xmlns:a16="http://schemas.microsoft.com/office/drawing/2014/main"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4">
                    <a:extLst>
                      <a:ext uri="{A12FA001-AC4F-418D-AE19-62706E023703}">
                        <ahyp:hlinkClr xmlns="" xmlns:ahyp="http://schemas.microsoft.com/office/drawing/2018/hyperlinkcolor"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 xmlns:ahyp="http://schemas.microsoft.com/office/drawing/2018/hyperlinkcolor" val="tx"/>
                      </a:ext>
                    </a:extLst>
                  </a:hlinkClick>
                </a:rPr>
                <a:t>SapMachine 11</a:t>
              </a:r>
              <a:endParaRPr lang="en-US" sz="1600" dirty="0">
                <a:solidFill>
                  <a:srgbClr val="FF0000"/>
                </a:solidFill>
              </a:endParaRPr>
            </a:p>
            <a:p>
              <a:endParaRPr lang="en-US" sz="1600" dirty="0"/>
            </a:p>
          </p:txBody>
        </p:sp>
        <p:sp>
          <p:nvSpPr>
            <p:cNvPr id="57" name="TextBox 180">
              <a:extLst>
                <a:ext uri="{FF2B5EF4-FFF2-40B4-BE49-F238E27FC236}">
                  <a16:creationId xmlns="" xmlns:a16="http://schemas.microsoft.com/office/drawing/2014/main"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 xmlns:ahyp="http://schemas.microsoft.com/office/drawing/2018/hyperlinkcolor"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 xmlns:a16="http://schemas.microsoft.com/office/drawing/2014/main"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 xmlns:ahyp="http://schemas.microsoft.com/office/drawing/2018/hyperlinkcolor" val="tx"/>
                      </a:ext>
                    </a:extLst>
                  </a:hlinkClick>
                </a:rPr>
                <a:t>Eclipse 2020-09</a:t>
              </a:r>
              <a:r>
                <a:rPr lang="en-US" sz="1600" dirty="0"/>
                <a:t> </a:t>
              </a:r>
            </a:p>
            <a:p>
              <a:r>
                <a:rPr lang="en-US" sz="1600" dirty="0"/>
                <a:t>(e.g. </a:t>
              </a:r>
              <a:r>
                <a:rPr lang="en-US" sz="1600" dirty="0">
                  <a:hlinkClick r:id="rId8">
                    <a:extLst>
                      <a:ext uri="{A12FA001-AC4F-418D-AE19-62706E023703}">
                        <ahyp:hlinkClr xmlns="" xmlns:ahyp="http://schemas.microsoft.com/office/drawing/2018/hyperlinkcolor"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 xmlns:a16="http://schemas.microsoft.com/office/drawing/2014/main"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 xmlns:a16="http://schemas.microsoft.com/office/drawing/2014/main"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 xmlns:a16="http://schemas.microsoft.com/office/drawing/2014/main"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62" name="TextBox 185">
              <a:extLst>
                <a:ext uri="{FF2B5EF4-FFF2-40B4-BE49-F238E27FC236}">
                  <a16:creationId xmlns="" xmlns:a16="http://schemas.microsoft.com/office/drawing/2014/main"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63" name="TextBox 186">
              <a:extLst>
                <a:ext uri="{FF2B5EF4-FFF2-40B4-BE49-F238E27FC236}">
                  <a16:creationId xmlns="" xmlns:a16="http://schemas.microsoft.com/office/drawing/2014/main"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 xmlns:a16="http://schemas.microsoft.com/office/drawing/2014/main"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a:solidFill>
                  <a:schemeClr val="bg1"/>
                </a:solidFill>
              </a:rPr>
              <a:t>Steps for </a:t>
            </a:r>
          </a:p>
          <a:p>
            <a:r>
              <a:rPr lang="en-IN" dirty="0">
                <a:solidFill>
                  <a:schemeClr val="bg1"/>
                </a:solidFill>
              </a:rPr>
              <a:t>Installation of ADT     ………..ABAP Development Tool</a:t>
            </a:r>
          </a:p>
        </p:txBody>
      </p:sp>
    </p:spTree>
    <p:extLst>
      <p:ext uri="{BB962C8B-B14F-4D97-AF65-F5344CB8AC3E}">
        <p14:creationId xmlns:p14="http://schemas.microsoft.com/office/powerpoint/2010/main" val="379414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Features of ADT ( ABAP Development Tool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261764" y="779090"/>
            <a:ext cx="11621502"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Native, 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False</a:t>
            </a:r>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HANA Folder Structure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261764" y="779090"/>
            <a:ext cx="11723672"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8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People connecting puzzle pieces"/>
          <p:cNvPicPr>
            <a:picLocks noChangeAspect="1" noChangeArrowheads="1"/>
          </p:cNvPicPr>
          <p:nvPr/>
        </p:nvPicPr>
        <p:blipFill rotWithShape="1">
          <a:blip r:embed="rId2">
            <a:extLst>
              <a:ext uri="{28A0092B-C50C-407E-A947-70E740481C1C}">
                <a14:useLocalDpi xmlns:a14="http://schemas.microsoft.com/office/drawing/2010/main" val="0"/>
              </a:ext>
            </a:extLst>
          </a:blip>
          <a:srcRect b="7728"/>
          <a:stretch/>
        </p:blipFill>
        <p:spPr bwMode="auto">
          <a:xfrm>
            <a:off x="6472006" y="1515172"/>
            <a:ext cx="5127879" cy="47315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55138" y="19526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system meets HANA</a:t>
            </a:r>
          </a:p>
        </p:txBody>
      </p:sp>
      <p:sp>
        <p:nvSpPr>
          <p:cNvPr id="7" name="TextBox 6">
            <a:extLst>
              <a:ext uri="{FF2B5EF4-FFF2-40B4-BE49-F238E27FC236}">
                <a16:creationId xmlns="" xmlns:a16="http://schemas.microsoft.com/office/drawing/2014/main" id="{C3D67074-ABBF-4F1F-8F04-07B7C002C1DF}"/>
              </a:ext>
            </a:extLst>
          </p:cNvPr>
          <p:cNvSpPr txBox="1"/>
          <p:nvPr/>
        </p:nvSpPr>
        <p:spPr>
          <a:xfrm>
            <a:off x="255138" y="777663"/>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432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Design Time Object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291046" y="779090"/>
            <a:ext cx="11089632" cy="923330"/>
          </a:xfrm>
          <a:prstGeom prst="rect">
            <a:avLst/>
          </a:prstGeom>
          <a:noFill/>
        </p:spPr>
        <p:txBody>
          <a:bodyPr wrap="square" rtlCol="0">
            <a:spAutoFit/>
          </a:bodyPr>
          <a:lstStyle/>
          <a:p>
            <a:pPr algn="just"/>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sp>
        <p:nvSpPr>
          <p:cNvPr id="8" name="Rectangle 7">
            <a:extLst>
              <a:ext uri="{FF2B5EF4-FFF2-40B4-BE49-F238E27FC236}">
                <a16:creationId xmlns="" xmlns:a16="http://schemas.microsoft.com/office/drawing/2014/main" id="{876F993A-1FA4-4FD4-92D7-5D21AC89FD2E}"/>
              </a:ext>
            </a:extLst>
          </p:cNvPr>
          <p:cNvSpPr/>
          <p:nvPr/>
        </p:nvSpPr>
        <p:spPr>
          <a:xfrm>
            <a:off x="481212" y="4803005"/>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Rectangle 8">
            <a:extLst>
              <a:ext uri="{FF2B5EF4-FFF2-40B4-BE49-F238E27FC236}">
                <a16:creationId xmlns="" xmlns:a16="http://schemas.microsoft.com/office/drawing/2014/main" id="{B41F2081-024B-40DD-9D5E-3A20E7821AD6}"/>
              </a:ext>
            </a:extLst>
          </p:cNvPr>
          <p:cNvSpPr/>
          <p:nvPr/>
        </p:nvSpPr>
        <p:spPr>
          <a:xfrm>
            <a:off x="4700679" y="4803004"/>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
        <p:nvSpPr>
          <p:cNvPr id="10" name="Rectangle 9">
            <a:extLst>
              <a:ext uri="{FF2B5EF4-FFF2-40B4-BE49-F238E27FC236}">
                <a16:creationId xmlns="" xmlns:a16="http://schemas.microsoft.com/office/drawing/2014/main" id="{7BE562CB-2E5B-44A4-9F8E-8834F2E2B2A8}"/>
              </a:ext>
            </a:extLst>
          </p:cNvPr>
          <p:cNvSpPr/>
          <p:nvPr/>
        </p:nvSpPr>
        <p:spPr>
          <a:xfrm>
            <a:off x="8832528" y="4803003"/>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1" name="Rectangle: Folded Corner 3">
            <a:extLst>
              <a:ext uri="{FF2B5EF4-FFF2-40B4-BE49-F238E27FC236}">
                <a16:creationId xmlns="" xmlns:a16="http://schemas.microsoft.com/office/drawing/2014/main" id="{B766D7AF-FBD9-425E-8401-6CC8D8DA2599}"/>
              </a:ext>
            </a:extLst>
          </p:cNvPr>
          <p:cNvSpPr/>
          <p:nvPr/>
        </p:nvSpPr>
        <p:spPr>
          <a:xfrm>
            <a:off x="776379" y="1745863"/>
            <a:ext cx="1424354" cy="1660110"/>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Design time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12" name="Rectangle: Rounded Corners 4">
            <a:extLst>
              <a:ext uri="{FF2B5EF4-FFF2-40B4-BE49-F238E27FC236}">
                <a16:creationId xmlns="" xmlns:a16="http://schemas.microsoft.com/office/drawing/2014/main" id="{6C445490-3ADB-4B1B-852B-20E3394A9CC1}"/>
              </a:ext>
            </a:extLst>
          </p:cNvPr>
          <p:cNvSpPr/>
          <p:nvPr/>
        </p:nvSpPr>
        <p:spPr>
          <a:xfrm>
            <a:off x="688456" y="376445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13" name="Straight Arrow Connector 12">
            <a:extLst>
              <a:ext uri="{FF2B5EF4-FFF2-40B4-BE49-F238E27FC236}">
                <a16:creationId xmlns="" xmlns:a16="http://schemas.microsoft.com/office/drawing/2014/main" id="{15A89EB5-11AA-472D-88DB-A7606E6DFF2B}"/>
              </a:ext>
            </a:extLst>
          </p:cNvPr>
          <p:cNvCxnSpPr>
            <a:stCxn id="11" idx="2"/>
            <a:endCxn id="12" idx="0"/>
          </p:cNvCxnSpPr>
          <p:nvPr/>
        </p:nvCxnSpPr>
        <p:spPr>
          <a:xfrm>
            <a:off x="1488556" y="3405973"/>
            <a:ext cx="0" cy="35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161B9A2D-390C-4948-8B0B-654D71D03644}"/>
              </a:ext>
            </a:extLst>
          </p:cNvPr>
          <p:cNvCxnSpPr>
            <a:stCxn id="12" idx="2"/>
            <a:endCxn id="8" idx="0"/>
          </p:cNvCxnSpPr>
          <p:nvPr/>
        </p:nvCxnSpPr>
        <p:spPr>
          <a:xfrm flipH="1">
            <a:off x="1474743" y="4239238"/>
            <a:ext cx="13813" cy="5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A4847299-2B3E-45EE-997B-F8DBD46C728E}"/>
              </a:ext>
            </a:extLst>
          </p:cNvPr>
          <p:cNvSpPr txBox="1"/>
          <p:nvPr/>
        </p:nvSpPr>
        <p:spPr>
          <a:xfrm>
            <a:off x="1488556" y="4218725"/>
            <a:ext cx="1987061" cy="646331"/>
          </a:xfrm>
          <a:prstGeom prst="rect">
            <a:avLst/>
          </a:prstGeom>
          <a:noFill/>
        </p:spPr>
        <p:txBody>
          <a:bodyPr wrap="square" rtlCol="0">
            <a:spAutoFit/>
          </a:bodyPr>
          <a:lstStyle/>
          <a:p>
            <a:r>
              <a:rPr lang="en-US" dirty="0"/>
              <a:t>ALTER TABLE</a:t>
            </a:r>
          </a:p>
          <a:p>
            <a:r>
              <a:rPr lang="en-US" dirty="0"/>
              <a:t>….</a:t>
            </a:r>
          </a:p>
        </p:txBody>
      </p:sp>
      <p:sp>
        <p:nvSpPr>
          <p:cNvPr id="16" name="Rectangle 15">
            <a:extLst>
              <a:ext uri="{FF2B5EF4-FFF2-40B4-BE49-F238E27FC236}">
                <a16:creationId xmlns="" xmlns:a16="http://schemas.microsoft.com/office/drawing/2014/main" id="{5B7A0F85-91BA-4A2E-9ACF-7CAC4A3DB14E}"/>
              </a:ext>
            </a:extLst>
          </p:cNvPr>
          <p:cNvSpPr/>
          <p:nvPr/>
        </p:nvSpPr>
        <p:spPr>
          <a:xfrm>
            <a:off x="1663069" y="4866679"/>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17" name="Arrow: Right 17">
            <a:extLst>
              <a:ext uri="{FF2B5EF4-FFF2-40B4-BE49-F238E27FC236}">
                <a16:creationId xmlns="" xmlns:a16="http://schemas.microsoft.com/office/drawing/2014/main" id="{8345A64E-ACB0-40B5-8953-811F6F9CFD9F}"/>
              </a:ext>
            </a:extLst>
          </p:cNvPr>
          <p:cNvSpPr/>
          <p:nvPr/>
        </p:nvSpPr>
        <p:spPr>
          <a:xfrm>
            <a:off x="2436264" y="1970557"/>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Folded Corner 20">
            <a:extLst>
              <a:ext uri="{FF2B5EF4-FFF2-40B4-BE49-F238E27FC236}">
                <a16:creationId xmlns="" xmlns:a16="http://schemas.microsoft.com/office/drawing/2014/main" id="{17A6F341-91C0-4870-B1B8-A8A4799368C1}"/>
              </a:ext>
            </a:extLst>
          </p:cNvPr>
          <p:cNvSpPr/>
          <p:nvPr/>
        </p:nvSpPr>
        <p:spPr>
          <a:xfrm>
            <a:off x="5015356" y="1782904"/>
            <a:ext cx="1424354" cy="1526374"/>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19" name="Rectangle: Rounded Corners 21">
            <a:extLst>
              <a:ext uri="{FF2B5EF4-FFF2-40B4-BE49-F238E27FC236}">
                <a16:creationId xmlns="" xmlns:a16="http://schemas.microsoft.com/office/drawing/2014/main" id="{405DE02A-2B60-41EC-99E8-828D0A3FB359}"/>
              </a:ext>
            </a:extLst>
          </p:cNvPr>
          <p:cNvSpPr/>
          <p:nvPr/>
        </p:nvSpPr>
        <p:spPr>
          <a:xfrm>
            <a:off x="4927433" y="381547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0" name="Straight Arrow Connector 19">
            <a:extLst>
              <a:ext uri="{FF2B5EF4-FFF2-40B4-BE49-F238E27FC236}">
                <a16:creationId xmlns="" xmlns:a16="http://schemas.microsoft.com/office/drawing/2014/main" id="{88B35690-963E-4F40-83EC-59C5B3F114D2}"/>
              </a:ext>
            </a:extLst>
          </p:cNvPr>
          <p:cNvCxnSpPr>
            <a:stCxn id="18" idx="2"/>
            <a:endCxn id="19" idx="0"/>
          </p:cNvCxnSpPr>
          <p:nvPr/>
        </p:nvCxnSpPr>
        <p:spPr>
          <a:xfrm>
            <a:off x="5727533" y="3309278"/>
            <a:ext cx="0" cy="50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5B85ACF3-E2E3-4BC5-9827-7485F686B45E}"/>
              </a:ext>
            </a:extLst>
          </p:cNvPr>
          <p:cNvCxnSpPr/>
          <p:nvPr/>
        </p:nvCxnSpPr>
        <p:spPr>
          <a:xfrm flipH="1">
            <a:off x="5694210" y="4124013"/>
            <a:ext cx="33323" cy="66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CBE9E48E-BD01-4CC2-8BED-13E21C6D3E4B}"/>
              </a:ext>
            </a:extLst>
          </p:cNvPr>
          <p:cNvSpPr/>
          <p:nvPr/>
        </p:nvSpPr>
        <p:spPr>
          <a:xfrm>
            <a:off x="6033909"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3" name="Rectangle 22">
            <a:extLst>
              <a:ext uri="{FF2B5EF4-FFF2-40B4-BE49-F238E27FC236}">
                <a16:creationId xmlns="" xmlns:a16="http://schemas.microsoft.com/office/drawing/2014/main" id="{2FE319A5-0A19-4B95-93BA-79D7DEF5A789}"/>
              </a:ext>
            </a:extLst>
          </p:cNvPr>
          <p:cNvSpPr/>
          <p:nvPr/>
        </p:nvSpPr>
        <p:spPr>
          <a:xfrm>
            <a:off x="10089908"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4" name="Rectangle: Folded Corner 28">
            <a:extLst>
              <a:ext uri="{FF2B5EF4-FFF2-40B4-BE49-F238E27FC236}">
                <a16:creationId xmlns="" xmlns:a16="http://schemas.microsoft.com/office/drawing/2014/main" id="{FC3B8E0E-C235-466A-AD3C-3D1082A88501}"/>
              </a:ext>
            </a:extLst>
          </p:cNvPr>
          <p:cNvSpPr/>
          <p:nvPr/>
        </p:nvSpPr>
        <p:spPr>
          <a:xfrm>
            <a:off x="9113881" y="1751084"/>
            <a:ext cx="1424354" cy="1461205"/>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25" name="Rectangle: Rounded Corners 29">
            <a:extLst>
              <a:ext uri="{FF2B5EF4-FFF2-40B4-BE49-F238E27FC236}">
                <a16:creationId xmlns="" xmlns:a16="http://schemas.microsoft.com/office/drawing/2014/main" id="{D9EB02AF-2CD9-4B29-B136-66DF658B46E8}"/>
              </a:ext>
            </a:extLst>
          </p:cNvPr>
          <p:cNvSpPr/>
          <p:nvPr/>
        </p:nvSpPr>
        <p:spPr>
          <a:xfrm>
            <a:off x="9025958" y="3799757"/>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6" name="Straight Arrow Connector 25">
            <a:extLst>
              <a:ext uri="{FF2B5EF4-FFF2-40B4-BE49-F238E27FC236}">
                <a16:creationId xmlns="" xmlns:a16="http://schemas.microsoft.com/office/drawing/2014/main" id="{E047351A-669D-4C00-BFE1-40405DED3B30}"/>
              </a:ext>
            </a:extLst>
          </p:cNvPr>
          <p:cNvCxnSpPr>
            <a:stCxn id="24" idx="2"/>
            <a:endCxn id="25" idx="0"/>
          </p:cNvCxnSpPr>
          <p:nvPr/>
        </p:nvCxnSpPr>
        <p:spPr>
          <a:xfrm>
            <a:off x="9826058" y="3212289"/>
            <a:ext cx="0" cy="587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5468EC58-E608-4ED7-AD71-FDA5469BD641}"/>
              </a:ext>
            </a:extLst>
          </p:cNvPr>
          <p:cNvCxnSpPr>
            <a:stCxn id="25" idx="2"/>
            <a:endCxn id="10" idx="0"/>
          </p:cNvCxnSpPr>
          <p:nvPr/>
        </p:nvCxnSpPr>
        <p:spPr>
          <a:xfrm>
            <a:off x="9826058" y="4274541"/>
            <a:ext cx="1" cy="52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Right 34">
            <a:extLst>
              <a:ext uri="{FF2B5EF4-FFF2-40B4-BE49-F238E27FC236}">
                <a16:creationId xmlns="" xmlns:a16="http://schemas.microsoft.com/office/drawing/2014/main" id="{9E2F4E4D-E9D8-44B9-88AA-CEBC7BAB9016}"/>
              </a:ext>
            </a:extLst>
          </p:cNvPr>
          <p:cNvSpPr/>
          <p:nvPr/>
        </p:nvSpPr>
        <p:spPr>
          <a:xfrm>
            <a:off x="6591113" y="1961883"/>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32C01A33-091A-4AF4-89FD-C5A737ABBE55}"/>
              </a:ext>
            </a:extLst>
          </p:cNvPr>
          <p:cNvSpPr/>
          <p:nvPr/>
        </p:nvSpPr>
        <p:spPr>
          <a:xfrm>
            <a:off x="2846341" y="581861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Arrow: Down 45">
            <a:extLst>
              <a:ext uri="{FF2B5EF4-FFF2-40B4-BE49-F238E27FC236}">
                <a16:creationId xmlns="" xmlns:a16="http://schemas.microsoft.com/office/drawing/2014/main" id="{C2B97D1D-6EFF-4E01-9F33-3136166D2917}"/>
              </a:ext>
            </a:extLst>
          </p:cNvPr>
          <p:cNvSpPr/>
          <p:nvPr/>
        </p:nvSpPr>
        <p:spPr>
          <a:xfrm rot="20132785">
            <a:off x="2622137" y="536020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48">
            <a:extLst>
              <a:ext uri="{FF2B5EF4-FFF2-40B4-BE49-F238E27FC236}">
                <a16:creationId xmlns="" xmlns:a16="http://schemas.microsoft.com/office/drawing/2014/main" id="{10E952D4-C254-48A6-B2FA-5A8AEBBED1DE}"/>
              </a:ext>
            </a:extLst>
          </p:cNvPr>
          <p:cNvSpPr/>
          <p:nvPr/>
        </p:nvSpPr>
        <p:spPr>
          <a:xfrm rot="8707261">
            <a:off x="2298828" y="542947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 xmlns:a16="http://schemas.microsoft.com/office/drawing/2014/main" id="{758A7B1A-85DA-404D-B2EE-DB27FA07DAD1}"/>
              </a:ext>
            </a:extLst>
          </p:cNvPr>
          <p:cNvSpPr/>
          <p:nvPr/>
        </p:nvSpPr>
        <p:spPr>
          <a:xfrm>
            <a:off x="7229389" y="5688584"/>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Arrow: Down 50">
            <a:extLst>
              <a:ext uri="{FF2B5EF4-FFF2-40B4-BE49-F238E27FC236}">
                <a16:creationId xmlns="" xmlns:a16="http://schemas.microsoft.com/office/drawing/2014/main" id="{2D04E61C-013C-4BF0-A91D-B17CE59DFB38}"/>
              </a:ext>
            </a:extLst>
          </p:cNvPr>
          <p:cNvSpPr/>
          <p:nvPr/>
        </p:nvSpPr>
        <p:spPr>
          <a:xfrm rot="20132785">
            <a:off x="7005185" y="5230173"/>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51">
            <a:extLst>
              <a:ext uri="{FF2B5EF4-FFF2-40B4-BE49-F238E27FC236}">
                <a16:creationId xmlns="" xmlns:a16="http://schemas.microsoft.com/office/drawing/2014/main" id="{3C7DDFC4-FE0D-4DD3-9939-BB7CA54BA585}"/>
              </a:ext>
            </a:extLst>
          </p:cNvPr>
          <p:cNvSpPr/>
          <p:nvPr/>
        </p:nvSpPr>
        <p:spPr>
          <a:xfrm rot="8707261">
            <a:off x="6681876" y="538257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50D6CD89-A22B-4F19-AAA7-333858B711C4}"/>
              </a:ext>
            </a:extLst>
          </p:cNvPr>
          <p:cNvSpPr/>
          <p:nvPr/>
        </p:nvSpPr>
        <p:spPr>
          <a:xfrm>
            <a:off x="11049308" y="588255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Arrow: Down 53">
            <a:extLst>
              <a:ext uri="{FF2B5EF4-FFF2-40B4-BE49-F238E27FC236}">
                <a16:creationId xmlns="" xmlns:a16="http://schemas.microsoft.com/office/drawing/2014/main" id="{C5D4BC9F-F8C9-45BB-9F21-4D979506644A}"/>
              </a:ext>
            </a:extLst>
          </p:cNvPr>
          <p:cNvSpPr/>
          <p:nvPr/>
        </p:nvSpPr>
        <p:spPr>
          <a:xfrm rot="20132785">
            <a:off x="10978340" y="5293949"/>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Down 54">
            <a:extLst>
              <a:ext uri="{FF2B5EF4-FFF2-40B4-BE49-F238E27FC236}">
                <a16:creationId xmlns="" xmlns:a16="http://schemas.microsoft.com/office/drawing/2014/main" id="{D8F608F9-DE72-4CDD-900C-EF682150ABCA}"/>
              </a:ext>
            </a:extLst>
          </p:cNvPr>
          <p:cNvSpPr/>
          <p:nvPr/>
        </p:nvSpPr>
        <p:spPr>
          <a:xfrm rot="8707261">
            <a:off x="10625209" y="536913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 xmlns:a16="http://schemas.microsoft.com/office/drawing/2014/main" id="{7121CDA9-9E77-43DB-9B5C-CDA15AD7CBAD}"/>
              </a:ext>
            </a:extLst>
          </p:cNvPr>
          <p:cNvSpPr txBox="1"/>
          <p:nvPr/>
        </p:nvSpPr>
        <p:spPr>
          <a:xfrm>
            <a:off x="2622280" y="4532007"/>
            <a:ext cx="1475666" cy="646331"/>
          </a:xfrm>
          <a:prstGeom prst="rect">
            <a:avLst/>
          </a:prstGeom>
          <a:noFill/>
        </p:spPr>
        <p:txBody>
          <a:bodyPr wrap="square" rtlCol="0">
            <a:spAutoFit/>
          </a:bodyPr>
          <a:lstStyle/>
          <a:p>
            <a:r>
              <a:rPr lang="en-US" b="1" dirty="0"/>
              <a:t>Runtime Object</a:t>
            </a:r>
          </a:p>
        </p:txBody>
      </p:sp>
    </p:spTree>
    <p:extLst>
      <p:ext uri="{BB962C8B-B14F-4D97-AF65-F5344CB8AC3E}">
        <p14:creationId xmlns:p14="http://schemas.microsoft.com/office/powerpoint/2010/main" val="1911791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Idea Vectors, 77,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b="5373"/>
          <a:stretch/>
        </p:blipFill>
        <p:spPr bwMode="auto">
          <a:xfrm>
            <a:off x="4860228" y="3141145"/>
            <a:ext cx="3816096" cy="3611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81644"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Schema</a:t>
            </a:r>
          </a:p>
        </p:txBody>
      </p:sp>
      <p:sp>
        <p:nvSpPr>
          <p:cNvPr id="8" name="TextBox 7">
            <a:extLst>
              <a:ext uri="{FF2B5EF4-FFF2-40B4-BE49-F238E27FC236}">
                <a16:creationId xmlns="" xmlns:a16="http://schemas.microsoft.com/office/drawing/2014/main" id="{C3D67074-ABBF-4F1F-8F04-07B7C002C1DF}"/>
              </a:ext>
            </a:extLst>
          </p:cNvPr>
          <p:cNvSpPr txBox="1"/>
          <p:nvPr/>
        </p:nvSpPr>
        <p:spPr>
          <a:xfrm>
            <a:off x="261764" y="779090"/>
            <a:ext cx="11118914" cy="286232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812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ny people doing priorities checklist fla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269" y="293444"/>
            <a:ext cx="5724144" cy="4242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1E8BD2BC-59B0-4D30-97AE-9B4A2D8F7B41}"/>
              </a:ext>
            </a:extLst>
          </p:cNvPr>
          <p:cNvSpPr txBox="1"/>
          <p:nvPr/>
        </p:nvSpPr>
        <p:spPr>
          <a:xfrm>
            <a:off x="650533" y="899721"/>
            <a:ext cx="6055067" cy="2308324"/>
          </a:xfrm>
          <a:prstGeom prst="rect">
            <a:avLst/>
          </a:prstGeom>
          <a:noFill/>
        </p:spPr>
        <p:txBody>
          <a:bodyPr wrap="square" rtlCol="0">
            <a:spAutoFit/>
          </a:bodyPr>
          <a:lstStyle/>
          <a:p>
            <a:pPr lvl="0">
              <a:defRPr/>
            </a:pPr>
            <a:r>
              <a:rPr lang="en-US" b="1" dirty="0">
                <a:solidFill>
                  <a:prstClr val="black"/>
                </a:solidFill>
              </a:rPr>
              <a:t>Introduction to HANA</a:t>
            </a:r>
            <a:endParaRPr lang="en-US" dirty="0">
              <a:solidFill>
                <a:prstClr val="black"/>
              </a:solidFill>
            </a:endParaRPr>
          </a:p>
          <a:p>
            <a:pPr marL="742950" lvl="1" indent="-285750">
              <a:buFont typeface="Arial" panose="020B0604020202020204" pitchFamily="34" charset="0"/>
              <a:buChar char="•"/>
            </a:pPr>
            <a:r>
              <a:rPr lang="en-US" dirty="0">
                <a:solidFill>
                  <a:prstClr val="black"/>
                </a:solidFill>
              </a:rPr>
              <a:t> </a:t>
            </a:r>
            <a:r>
              <a:rPr lang="en-US" dirty="0"/>
              <a:t>Introduction  to IMCE( In-Memory Computing Engine )</a:t>
            </a:r>
          </a:p>
          <a:p>
            <a:pPr marL="742950" lvl="1" indent="-285750">
              <a:buFont typeface="Arial" panose="020B0604020202020204" pitchFamily="34" charset="0"/>
              <a:buChar char="•"/>
            </a:pPr>
            <a:r>
              <a:rPr lang="en-US" dirty="0"/>
              <a:t>Hardware and Software  Innovation</a:t>
            </a:r>
          </a:p>
          <a:p>
            <a:pPr marL="742950" lvl="1" indent="-285750">
              <a:buFont typeface="Arial" panose="020B0604020202020204" pitchFamily="34" charset="0"/>
              <a:buChar char="•"/>
            </a:pPr>
            <a:r>
              <a:rPr lang="en-US" dirty="0"/>
              <a:t>Row v/s Column Store</a:t>
            </a:r>
          </a:p>
          <a:p>
            <a:pPr marL="742950" lvl="1" indent="-285750">
              <a:buFont typeface="Arial" panose="020B0604020202020204" pitchFamily="34" charset="0"/>
              <a:buChar char="•"/>
            </a:pPr>
            <a:r>
              <a:rPr lang="en-US" dirty="0"/>
              <a:t>Evolution of  HANA with SAP solutions</a:t>
            </a:r>
          </a:p>
          <a:p>
            <a:pPr marL="742950" lvl="1" indent="-285750">
              <a:buFont typeface="Arial" panose="020B0604020202020204" pitchFamily="34" charset="0"/>
              <a:buChar char="•"/>
            </a:pPr>
            <a:r>
              <a:rPr lang="en-US" dirty="0"/>
              <a:t>Architecture  of  SAP HANA Platform</a:t>
            </a:r>
          </a:p>
          <a:p>
            <a:pPr marL="742950" lvl="1" indent="-285750">
              <a:buFont typeface="Arial" panose="020B0604020202020204" pitchFamily="34" charset="0"/>
              <a:buChar char="•"/>
            </a:pPr>
            <a:r>
              <a:rPr lang="en-US" dirty="0"/>
              <a:t>Describing  Index Server</a:t>
            </a:r>
          </a:p>
          <a:p>
            <a:pPr marL="742950" lvl="1" indent="-285750">
              <a:buFont typeface="Arial" panose="020B0604020202020204" pitchFamily="34" charset="0"/>
              <a:buChar char="•"/>
            </a:pPr>
            <a:r>
              <a:rPr lang="en-US" dirty="0"/>
              <a:t>Describe How System Design Works</a:t>
            </a:r>
            <a:endParaRPr lang="en-US" dirty="0">
              <a:solidFill>
                <a:prstClr val="black"/>
              </a:solidFill>
            </a:endParaRPr>
          </a:p>
        </p:txBody>
      </p:sp>
      <p:sp>
        <p:nvSpPr>
          <p:cNvPr id="8" name="TextBox 7">
            <a:extLst>
              <a:ext uri="{FF2B5EF4-FFF2-40B4-BE49-F238E27FC236}">
                <a16:creationId xmlns="" xmlns:a16="http://schemas.microsoft.com/office/drawing/2014/main" id="{2181DA40-EB87-4A9E-A378-F475AFDB183C}"/>
              </a:ext>
            </a:extLst>
          </p:cNvPr>
          <p:cNvSpPr txBox="1"/>
          <p:nvPr/>
        </p:nvSpPr>
        <p:spPr>
          <a:xfrm>
            <a:off x="261764" y="3357772"/>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 xmlns:a16="http://schemas.microsoft.com/office/drawing/2014/main" id="{035F5030-D26D-459D-8F5D-DFF4BC98E02A}"/>
              </a:ext>
            </a:extLst>
          </p:cNvPr>
          <p:cNvSpPr txBox="1"/>
          <p:nvPr/>
        </p:nvSpPr>
        <p:spPr>
          <a:xfrm>
            <a:off x="705267" y="3807334"/>
            <a:ext cx="7921897"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Describing Job Roles</a:t>
            </a:r>
          </a:p>
          <a:p>
            <a:pPr marL="742950" lvl="1" indent="-285750">
              <a:buFont typeface="Arial" panose="020B0604020202020204" pitchFamily="34" charset="0"/>
              <a:buChar char="•"/>
            </a:pPr>
            <a:r>
              <a:rPr lang="en-US" dirty="0"/>
              <a:t>Tool’s : </a:t>
            </a:r>
          </a:p>
          <a:p>
            <a:pPr marL="1352443" lvl="2" indent="-285750">
              <a:buFont typeface="Wingdings" panose="05000000000000000000" pitchFamily="2" charset="2"/>
              <a:buChar char="Ø"/>
            </a:pPr>
            <a:r>
              <a:rPr lang="en-US" dirty="0"/>
              <a:t>  Installation and Setup of ABAP Development Tool (ADT) on Eclipse.</a:t>
            </a:r>
          </a:p>
          <a:p>
            <a:pPr marL="1352443" lvl="2" indent="-285750">
              <a:buFont typeface="Wingdings" panose="05000000000000000000" pitchFamily="2" charset="2"/>
              <a:buChar char="Ø"/>
            </a:pPr>
            <a:r>
              <a:rPr lang="en-US" dirty="0"/>
              <a:t>  Connection to your HANA Database System via HANA Studio.</a:t>
            </a:r>
          </a:p>
          <a:p>
            <a:pPr marL="742950" lvl="1" indent="-285750">
              <a:buFont typeface="Arial" panose="020B0604020202020204" pitchFamily="34" charset="0"/>
              <a:buChar char="•"/>
            </a:pPr>
            <a:r>
              <a:rPr lang="en-US" dirty="0"/>
              <a:t>How ABAP Meets HANA Database</a:t>
            </a:r>
          </a:p>
          <a:p>
            <a:pPr marL="742950" lvl="1" indent="-285750">
              <a:buFont typeface="Arial" panose="020B0604020202020204" pitchFamily="34" charset="0"/>
              <a:buChar char="•"/>
            </a:pPr>
            <a:r>
              <a:rPr lang="en-US" dirty="0"/>
              <a:t>Understanding HANA Folder Structure</a:t>
            </a:r>
          </a:p>
          <a:p>
            <a:pPr marL="742950" lvl="1" indent="-285750">
              <a:buFont typeface="Arial" panose="020B0604020202020204" pitchFamily="34" charset="0"/>
              <a:buChar char="•"/>
            </a:pPr>
            <a:r>
              <a:rPr lang="en-US" dirty="0"/>
              <a:t>Elaborating  Design Time Object</a:t>
            </a:r>
          </a:p>
          <a:p>
            <a:pPr marL="742950" lvl="1" indent="-285750">
              <a:buFont typeface="Arial" panose="020B0604020202020204" pitchFamily="34" charset="0"/>
              <a:buChar char="•"/>
            </a:pPr>
            <a:r>
              <a:rPr lang="en-US" dirty="0"/>
              <a:t>Describing HANA Basics</a:t>
            </a:r>
          </a:p>
          <a:p>
            <a:pPr marL="742950" lvl="1" indent="-285750">
              <a:buFont typeface="Arial" panose="020B0604020202020204" pitchFamily="34" charset="0"/>
              <a:buChar char="•"/>
            </a:pPr>
            <a:r>
              <a:rPr lang="en-US" dirty="0"/>
              <a:t>Understanding Concept of  Schema </a:t>
            </a:r>
          </a:p>
        </p:txBody>
      </p:sp>
    </p:spTree>
    <p:extLst>
      <p:ext uri="{BB962C8B-B14F-4D97-AF65-F5344CB8AC3E}">
        <p14:creationId xmlns:p14="http://schemas.microsoft.com/office/powerpoint/2010/main" val="138210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a:t>
            </a:r>
            <a:r>
              <a:rPr lang="en-US" sz="3600" b="1" dirty="0">
                <a:latin typeface="Cooper Black" panose="0208090404030B020404" pitchFamily="18" charset="0"/>
              </a:rPr>
              <a:t>?</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61764" y="783576"/>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p>
          <a:p>
            <a:pPr algn="just"/>
            <a:endParaRPr lang="en-US" dirty="0"/>
          </a:p>
          <a:p>
            <a:pPr algn="just"/>
            <a:r>
              <a:rPr lang="en-US" b="1" dirty="0"/>
              <a:t>INNOVATIONS 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few</a:t>
            </a:r>
            <a:endParaRPr lang="en-US" b="1" dirty="0"/>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 xmlns:a16="http://schemas.microsoft.com/office/drawing/2014/main"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 xmlns:a16="http://schemas.microsoft.com/office/drawing/2014/main"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 xmlns:a16="http://schemas.microsoft.com/office/drawing/2014/main"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 xmlns:a16="http://schemas.microsoft.com/office/drawing/2014/main"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 xmlns:a16="http://schemas.microsoft.com/office/drawing/2014/main"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 xmlns:a16="http://schemas.microsoft.com/office/drawing/2014/main"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 xmlns:a16="http://schemas.microsoft.com/office/drawing/2014/main"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 xmlns:a16="http://schemas.microsoft.com/office/drawing/2014/main"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Row Store v/s Column Store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4" y="779090"/>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a:t>columns</a:t>
            </a:r>
            <a:r>
              <a:rPr lang="en-US" dirty="0"/>
              <a:t>.</a:t>
            </a:r>
          </a:p>
          <a:p>
            <a:pPr algn="just"/>
            <a:endParaRPr lang="en-US" dirty="0"/>
          </a:p>
        </p:txBody>
      </p:sp>
      <p:pic>
        <p:nvPicPr>
          <p:cNvPr id="8" name="Picture 7"/>
          <p:cNvPicPr>
            <a:picLocks noChangeAspect="1"/>
          </p:cNvPicPr>
          <p:nvPr/>
        </p:nvPicPr>
        <p:blipFill>
          <a:blip r:embed="rId3"/>
          <a:stretch>
            <a:fillRect/>
          </a:stretch>
        </p:blipFill>
        <p:spPr>
          <a:xfrm>
            <a:off x="3613614" y="1639448"/>
            <a:ext cx="5123809" cy="5142857"/>
          </a:xfrm>
          <a:prstGeom prst="rect">
            <a:avLst/>
          </a:prstGeom>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 xmlns:a16="http://schemas.microsoft.com/office/drawing/2014/main"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 xmlns:a16="http://schemas.microsoft.com/office/drawing/2014/main"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 xmlns:a16="http://schemas.microsoft.com/office/drawing/2014/main"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 xmlns:a16="http://schemas.microsoft.com/office/drawing/2014/main"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 xmlns:a16="http://schemas.microsoft.com/office/drawing/2014/main"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 xmlns:a16="http://schemas.microsoft.com/office/drawing/2014/main"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 xmlns:a16="http://schemas.microsoft.com/office/drawing/2014/main"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 xmlns:a16="http://schemas.microsoft.com/office/drawing/2014/main"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 xmlns:a16="http://schemas.microsoft.com/office/drawing/2014/main"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 xmlns:a16="http://schemas.microsoft.com/office/drawing/2014/main"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 xmlns:a16="http://schemas.microsoft.com/office/drawing/2014/main"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 xmlns:a16="http://schemas.microsoft.com/office/drawing/2014/main"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 xmlns:a16="http://schemas.microsoft.com/office/drawing/2014/main"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 xmlns:a16="http://schemas.microsoft.com/office/drawing/2014/main"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 xmlns:a16="http://schemas.microsoft.com/office/drawing/2014/main"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 xmlns:a16="http://schemas.microsoft.com/office/drawing/2014/main"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 xmlns:a16="http://schemas.microsoft.com/office/drawing/2014/main"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 xmlns:a16="http://schemas.microsoft.com/office/drawing/2014/main"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 xmlns:a16="http://schemas.microsoft.com/office/drawing/2014/main"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 xmlns:a16="http://schemas.microsoft.com/office/drawing/2014/main"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 xmlns:a16="http://schemas.microsoft.com/office/drawing/2014/main"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 xmlns:a16="http://schemas.microsoft.com/office/drawing/2014/main"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 xmlns:a16="http://schemas.microsoft.com/office/drawing/2014/main"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 xmlns:a16="http://schemas.microsoft.com/office/drawing/2014/main"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 xmlns:a16="http://schemas.microsoft.com/office/drawing/2014/main"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 xmlns:a16="http://schemas.microsoft.com/office/drawing/2014/main"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 xmlns:a16="http://schemas.microsoft.com/office/drawing/2014/main"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 xmlns:a16="http://schemas.microsoft.com/office/drawing/2014/main"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 xmlns:a16="http://schemas.microsoft.com/office/drawing/2014/main"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 xmlns:a16="http://schemas.microsoft.com/office/drawing/2014/main"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 xmlns:a16="http://schemas.microsoft.com/office/drawing/2014/main"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 xmlns:a16="http://schemas.microsoft.com/office/drawing/2014/main"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 xmlns:a16="http://schemas.microsoft.com/office/drawing/2014/main"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 xmlns:a16="http://schemas.microsoft.com/office/drawing/2014/main"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 xmlns:a16="http://schemas.microsoft.com/office/drawing/2014/main"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 xmlns:a16="http://schemas.microsoft.com/office/drawing/2014/main"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 xmlns:a16="http://schemas.microsoft.com/office/drawing/2014/main"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 xmlns:a16="http://schemas.microsoft.com/office/drawing/2014/main"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 xmlns:a16="http://schemas.microsoft.com/office/drawing/2014/main"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 xmlns:a16="http://schemas.microsoft.com/office/drawing/2014/main"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 xmlns:a16="http://schemas.microsoft.com/office/drawing/2014/main"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a:solidFill>
                  <a:schemeClr val="bg1"/>
                </a:solidFill>
                <a:ea typeface="Open Sans" panose="020B0606030504020204" pitchFamily="34" charset="0"/>
                <a:cs typeface="Arial" panose="020B0604020202020204" pitchFamily="34" charset="0"/>
              </a:rPr>
              <a:t>.</a:t>
            </a:r>
          </a:p>
        </p:txBody>
      </p:sp>
      <p:sp>
        <p:nvSpPr>
          <p:cNvPr id="55" name="TextBox 54">
            <a:extLst>
              <a:ext uri="{FF2B5EF4-FFF2-40B4-BE49-F238E27FC236}">
                <a16:creationId xmlns="" xmlns:a16="http://schemas.microsoft.com/office/drawing/2014/main"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so frequently </a:t>
            </a:r>
          </a:p>
          <a:p>
            <a:pPr algn="r">
              <a:lnSpc>
                <a:spcPct val="90000"/>
              </a:lnSpc>
            </a:pPr>
            <a:r>
              <a:rPr lang="en-US" sz="1600" dirty="0">
                <a:solidFill>
                  <a:schemeClr val="bg1"/>
                </a:solidFill>
              </a:rPr>
              <a:t>and 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 xmlns:a16="http://schemas.microsoft.com/office/drawing/2014/main"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UNIQUE values</a:t>
            </a:r>
          </a:p>
        </p:txBody>
      </p:sp>
      <p:sp>
        <p:nvSpPr>
          <p:cNvPr id="57" name="TextBox 56">
            <a:extLst>
              <a:ext uri="{FF2B5EF4-FFF2-40B4-BE49-F238E27FC236}">
                <a16:creationId xmlns="" xmlns:a16="http://schemas.microsoft.com/office/drawing/2014/main"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p>
        </p:txBody>
      </p:sp>
      <p:sp>
        <p:nvSpPr>
          <p:cNvPr id="58" name="TextBox 57">
            <a:extLst>
              <a:ext uri="{FF2B5EF4-FFF2-40B4-BE49-F238E27FC236}">
                <a16:creationId xmlns="" xmlns:a16="http://schemas.microsoft.com/office/drawing/2014/main"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 xmlns:a16="http://schemas.microsoft.com/office/drawing/2014/main"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 xmlns:a16="http://schemas.microsoft.com/office/drawing/2014/main"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 xmlns:a16="http://schemas.microsoft.com/office/drawing/2014/main"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 xmlns:a16="http://schemas.microsoft.com/office/drawing/2014/main"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 xmlns:a16="http://schemas.microsoft.com/office/drawing/2014/main"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p>
        </p:txBody>
      </p:sp>
      <p:sp>
        <p:nvSpPr>
          <p:cNvPr id="64" name="TextBox 63">
            <a:extLst>
              <a:ext uri="{FF2B5EF4-FFF2-40B4-BE49-F238E27FC236}">
                <a16:creationId xmlns="" xmlns:a16="http://schemas.microsoft.com/office/drawing/2014/main"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p>
        </p:txBody>
      </p:sp>
      <p:sp>
        <p:nvSpPr>
          <p:cNvPr id="65" name="TextBox 64">
            <a:extLst>
              <a:ext uri="{FF2B5EF4-FFF2-40B4-BE49-F238E27FC236}">
                <a16:creationId xmlns="" xmlns:a16="http://schemas.microsoft.com/office/drawing/2014/main"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p>
        </p:txBody>
      </p:sp>
      <p:sp>
        <p:nvSpPr>
          <p:cNvPr id="66" name="TextBox 65">
            <a:extLst>
              <a:ext uri="{FF2B5EF4-FFF2-40B4-BE49-F238E27FC236}">
                <a16:creationId xmlns="" xmlns:a16="http://schemas.microsoft.com/office/drawing/2014/main"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 xmlns:a16="http://schemas.microsoft.com/office/drawing/2014/main"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 xmlns:a16="http://schemas.microsoft.com/office/drawing/2014/main"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 xmlns:a16="http://schemas.microsoft.com/office/drawing/2014/main"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 xmlns:a16="http://schemas.microsoft.com/office/drawing/2014/main"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Row Store                        v/s  Column Store</a:t>
            </a:r>
          </a:p>
        </p:txBody>
      </p:sp>
      <p:pic>
        <p:nvPicPr>
          <p:cNvPr id="71" name="Picture 70">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Strategies with HANA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 xmlns:a16="http://schemas.microsoft.com/office/drawing/2014/main"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 xmlns:a16="http://schemas.microsoft.com/office/drawing/2014/main"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 xmlns:a16="http://schemas.microsoft.com/office/drawing/2014/main"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 xmlns:a16="http://schemas.microsoft.com/office/drawing/2014/main"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 xmlns:a16="http://schemas.microsoft.com/office/drawing/2014/main"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 xmlns:a16="http://schemas.microsoft.com/office/drawing/2014/main"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 xmlns:a16="http://schemas.microsoft.com/office/drawing/2014/main"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 xmlns:a16="http://schemas.microsoft.com/office/drawing/2014/main"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 xmlns:a16="http://schemas.microsoft.com/office/drawing/2014/main"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 xmlns:a16="http://schemas.microsoft.com/office/drawing/2014/main"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 xmlns:a16="http://schemas.microsoft.com/office/drawing/2014/main"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 xmlns:a16="http://schemas.microsoft.com/office/drawing/2014/main"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 xmlns:a16="http://schemas.microsoft.com/office/drawing/2014/main"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Arrow: Right 50">
            <a:extLst>
              <a:ext uri="{FF2B5EF4-FFF2-40B4-BE49-F238E27FC236}">
                <a16:creationId xmlns="" xmlns:a16="http://schemas.microsoft.com/office/drawing/2014/main"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 xmlns:a16="http://schemas.microsoft.com/office/drawing/2014/main"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 xmlns:a16="http://schemas.microsoft.com/office/drawing/2014/main"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a:t>   ABAP on HANA</a:t>
            </a:r>
          </a:p>
        </p:txBody>
      </p:sp>
      <p:sp>
        <p:nvSpPr>
          <p:cNvPr id="64" name="Rectangle: Rounded Corners 6">
            <a:extLst>
              <a:ext uri="{FF2B5EF4-FFF2-40B4-BE49-F238E27FC236}">
                <a16:creationId xmlns="" xmlns:a16="http://schemas.microsoft.com/office/drawing/2014/main"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mc:AlternateContent xmlns:mc="http://schemas.openxmlformats.org/markup-compatibility/2006" xmlns:p14="http://schemas.microsoft.com/office/powerpoint/2010/main">
        <mc:Choice Requires="p14">
          <p:contentPart p14:bwMode="auto" r:id="rId4">
            <p14:nvContentPartPr>
              <p14:cNvPr id="137" name="Ink 136">
                <a:extLst>
                  <a:ext uri="{FF2B5EF4-FFF2-40B4-BE49-F238E27FC236}">
                    <a16:creationId xmlns="" xmlns:a16="http://schemas.microsoft.com/office/drawing/2014/main" id="{C1C2B53B-7307-4A8D-8469-C73091529CA9}"/>
                  </a:ext>
                </a:extLst>
              </p14:cNvPr>
              <p14:cNvContentPartPr/>
              <p14:nvPr/>
            </p14:nvContentPartPr>
            <p14:xfrm>
              <a:off x="10963800" y="54720"/>
              <a:ext cx="27720" cy="37080"/>
            </p14:xfrm>
          </p:contentPart>
        </mc:Choice>
        <mc:Fallback xmlns="">
          <p:pic>
            <p:nvPicPr>
              <p:cNvPr id="137" name="Ink 136">
                <a:extLst>
                  <a:ext uri="{FF2B5EF4-FFF2-40B4-BE49-F238E27FC236}">
                    <a16:creationId xmlns:a16="http://schemas.microsoft.com/office/drawing/2014/main" id="{C1C2B53B-7307-4A8D-8469-C73091529CA9}"/>
                  </a:ext>
                </a:extLst>
              </p:cNvPr>
              <p:cNvPicPr/>
              <p:nvPr/>
            </p:nvPicPr>
            <p:blipFill>
              <a:blip r:embed="rId21"/>
              <a:stretch>
                <a:fillRect/>
              </a:stretch>
            </p:blipFill>
            <p:spPr>
              <a:xfrm>
                <a:off x="10954800" y="45720"/>
                <a:ext cx="45360" cy="54720"/>
              </a:xfrm>
              <a:prstGeom prst="rect">
                <a:avLst/>
              </a:prstGeom>
            </p:spPr>
          </p:pic>
        </mc:Fallback>
      </mc:AlternateContent>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S/4 HANA, Suite on HANA and ABAP on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261764" y="774447"/>
            <a:ext cx="11511638" cy="1200329"/>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designed.</a:t>
            </a:r>
          </a:p>
        </p:txBody>
      </p:sp>
      <p:sp>
        <p:nvSpPr>
          <p:cNvPr id="14" name="TextBox 13">
            <a:extLst>
              <a:ext uri="{FF2B5EF4-FFF2-40B4-BE49-F238E27FC236}">
                <a16:creationId xmlns="" xmlns:a16="http://schemas.microsoft.com/office/drawing/2014/main"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479440"/>
            <a:ext cx="8466667" cy="3504762"/>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HANA Architecture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261765" y="903673"/>
            <a:ext cx="11292008" cy="923330"/>
          </a:xfrm>
          <a:prstGeom prst="rect">
            <a:avLst/>
          </a:prstGeom>
          <a:noFill/>
        </p:spPr>
        <p:txBody>
          <a:bodyPr wrap="square" rtlCol="0">
            <a:spAutoFit/>
          </a:bodyPr>
          <a:lstStyle/>
          <a:p>
            <a:pPr algn="just"/>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36107" y="191332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Job Roles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45BF8594-F608-40F5-B838-914041506303}"/>
              </a:ext>
            </a:extLst>
          </p:cNvPr>
          <p:cNvSpPr txBox="1"/>
          <p:nvPr/>
        </p:nvSpPr>
        <p:spPr>
          <a:xfrm>
            <a:off x="272219" y="977031"/>
            <a:ext cx="3342018" cy="2554545"/>
          </a:xfrm>
          <a:prstGeom prst="rect">
            <a:avLst/>
          </a:prstGeom>
          <a:noFill/>
        </p:spPr>
        <p:txBody>
          <a:bodyPr wrap="square" rtlCol="0">
            <a:spAutoFit/>
          </a:bodyPr>
          <a:lstStyle/>
          <a:p>
            <a:r>
              <a:rPr lang="en-US" sz="1600" b="1" dirty="0"/>
              <a:t>HANA Administrator</a:t>
            </a:r>
          </a:p>
          <a:p>
            <a:pPr marL="285750" indent="-285750" algn="just">
              <a:buFont typeface="Arial" panose="020B0604020202020204" pitchFamily="34" charset="0"/>
              <a:buChar char="•"/>
            </a:pPr>
            <a:r>
              <a:rPr lang="en-US" sz="1600" dirty="0"/>
              <a:t>Install HANA Box</a:t>
            </a:r>
          </a:p>
          <a:p>
            <a:pPr marL="285750" indent="-285750" algn="just">
              <a:buFont typeface="Arial" panose="020B0604020202020204" pitchFamily="34" charset="0"/>
              <a:buChar char="•"/>
            </a:pPr>
            <a:r>
              <a:rPr lang="en-US" sz="1600" dirty="0"/>
              <a:t>Decide Which computer to install and how to connect to ERP</a:t>
            </a:r>
          </a:p>
          <a:p>
            <a:pPr marL="285750" indent="-285750" algn="just">
              <a:buFont typeface="Arial" panose="020B0604020202020204" pitchFamily="34" charset="0"/>
              <a:buChar char="•"/>
            </a:pPr>
            <a:r>
              <a:rPr lang="en-US" sz="1600" dirty="0"/>
              <a:t>Manage HANA Users</a:t>
            </a:r>
          </a:p>
          <a:p>
            <a:pPr marL="285750" indent="-285750" algn="just">
              <a:buFont typeface="Arial" panose="020B0604020202020204" pitchFamily="34" charset="0"/>
              <a:buChar char="•"/>
            </a:pPr>
            <a:r>
              <a:rPr lang="en-US" sz="1600" dirty="0"/>
              <a:t>Manage HANA Security</a:t>
            </a:r>
          </a:p>
          <a:p>
            <a:pPr marL="285750" indent="-285750" algn="just">
              <a:buFont typeface="Arial" panose="020B0604020202020204" pitchFamily="34" charset="0"/>
              <a:buChar char="•"/>
            </a:pPr>
            <a:r>
              <a:rPr lang="en-US" sz="1600" dirty="0"/>
              <a:t>Create DB Backups</a:t>
            </a:r>
          </a:p>
          <a:p>
            <a:pPr marL="285750" indent="-285750" algn="just">
              <a:buFont typeface="Arial" panose="020B0604020202020204" pitchFamily="34" charset="0"/>
              <a:buChar char="•"/>
            </a:pPr>
            <a:r>
              <a:rPr lang="en-US" sz="1600" dirty="0"/>
              <a:t>Monitoring System</a:t>
            </a:r>
          </a:p>
          <a:p>
            <a:pPr marL="285750" indent="-285750" algn="just">
              <a:buFont typeface="Arial" panose="020B0604020202020204" pitchFamily="34" charset="0"/>
              <a:buChar char="•"/>
            </a:pPr>
            <a:r>
              <a:rPr lang="en-US" sz="1600" dirty="0"/>
              <a:t>System Security</a:t>
            </a:r>
          </a:p>
          <a:p>
            <a:pPr marL="285750" indent="-285750" algn="just">
              <a:buFont typeface="Arial" panose="020B0604020202020204" pitchFamily="34" charset="0"/>
              <a:buChar char="•"/>
            </a:pPr>
            <a:r>
              <a:rPr lang="en-US" sz="1600" dirty="0"/>
              <a:t>DB Monitoring and Restore</a:t>
            </a:r>
          </a:p>
        </p:txBody>
      </p:sp>
      <p:sp>
        <p:nvSpPr>
          <p:cNvPr id="9" name="TextBox 8">
            <a:extLst>
              <a:ext uri="{FF2B5EF4-FFF2-40B4-BE49-F238E27FC236}">
                <a16:creationId xmlns="" xmlns:a16="http://schemas.microsoft.com/office/drawing/2014/main" id="{DF81C328-1F86-4402-9114-129077204F3D}"/>
              </a:ext>
            </a:extLst>
          </p:cNvPr>
          <p:cNvSpPr txBox="1"/>
          <p:nvPr/>
        </p:nvSpPr>
        <p:spPr>
          <a:xfrm>
            <a:off x="3883204" y="977031"/>
            <a:ext cx="3689171" cy="3293209"/>
          </a:xfrm>
          <a:prstGeom prst="rect">
            <a:avLst/>
          </a:prstGeom>
          <a:noFill/>
        </p:spPr>
        <p:txBody>
          <a:bodyPr wrap="square" rtlCol="0">
            <a:spAutoFit/>
          </a:bodyPr>
          <a:lstStyle/>
          <a:p>
            <a:pPr algn="just"/>
            <a:r>
              <a:rPr lang="en-US" sz="1600" b="1" dirty="0"/>
              <a:t>HANA Consultants</a:t>
            </a:r>
          </a:p>
          <a:p>
            <a:pPr marL="285750" indent="-285750" algn="just">
              <a:buFont typeface="Arial" panose="020B0604020202020204" pitchFamily="34" charset="0"/>
              <a:buChar char="•"/>
            </a:pPr>
            <a:r>
              <a:rPr lang="en-US" sz="1600" dirty="0"/>
              <a:t>Move data from one DB system to another DB system ETL</a:t>
            </a:r>
          </a:p>
          <a:p>
            <a:pPr marL="285750" indent="-285750" algn="just">
              <a:buFont typeface="Arial" panose="020B0604020202020204" pitchFamily="34" charset="0"/>
              <a:buChar char="•"/>
            </a:pPr>
            <a:r>
              <a:rPr lang="en-US" sz="1600" b="1" dirty="0"/>
              <a:t>Data Modeling</a:t>
            </a:r>
          </a:p>
          <a:p>
            <a:pPr marL="285750" indent="-285750" algn="just">
              <a:buFont typeface="Arial" panose="020B0604020202020204" pitchFamily="34" charset="0"/>
              <a:buChar char="•"/>
            </a:pPr>
            <a:r>
              <a:rPr lang="en-US" sz="1600" dirty="0"/>
              <a:t>Reporting on HANA using OLAP</a:t>
            </a:r>
          </a:p>
          <a:p>
            <a:pPr marL="285750" indent="-285750" algn="just">
              <a:buFont typeface="Arial" panose="020B0604020202020204" pitchFamily="34" charset="0"/>
              <a:buChar char="•"/>
            </a:pPr>
            <a:endParaRPr lang="en-US" sz="1600" dirty="0"/>
          </a:p>
          <a:p>
            <a:pPr algn="just"/>
            <a:r>
              <a:rPr lang="en-US" sz="1600" b="1" dirty="0"/>
              <a:t>HANA Developer (Native)</a:t>
            </a:r>
          </a:p>
          <a:p>
            <a:pPr marL="285750" indent="-285750" algn="just">
              <a:buFont typeface="Arial" panose="020B0604020202020204" pitchFamily="34" charset="0"/>
              <a:buChar char="•"/>
            </a:pPr>
            <a:r>
              <a:rPr lang="en-US" sz="1600" dirty="0"/>
              <a:t>In your co. there is NO ABAP system just HANA Box</a:t>
            </a:r>
          </a:p>
          <a:p>
            <a:pPr marL="285750" indent="-285750" algn="just">
              <a:buFont typeface="Arial" panose="020B0604020202020204" pitchFamily="34" charset="0"/>
              <a:buChar char="•"/>
            </a:pPr>
            <a:r>
              <a:rPr lang="en-US" sz="1600" dirty="0"/>
              <a:t>Native HANA Apps using HDI, Containers, Java, NodeJS, XSJS</a:t>
            </a:r>
          </a:p>
          <a:p>
            <a:pPr marL="285750" indent="-285750" algn="just">
              <a:buFont typeface="Arial" panose="020B0604020202020204" pitchFamily="34" charset="0"/>
              <a:buChar char="•"/>
            </a:pPr>
            <a:r>
              <a:rPr lang="en-US" sz="1600" dirty="0"/>
              <a:t>XSODATA</a:t>
            </a:r>
          </a:p>
          <a:p>
            <a:pPr marL="285750" indent="-285750" algn="just">
              <a:buFont typeface="Arial" panose="020B0604020202020204" pitchFamily="34" charset="0"/>
              <a:buChar char="•"/>
            </a:pPr>
            <a:r>
              <a:rPr lang="en-US" sz="1600" dirty="0"/>
              <a:t>HANA CDS .hdbcds, hdbdd, …</a:t>
            </a:r>
          </a:p>
        </p:txBody>
      </p:sp>
      <p:sp>
        <p:nvSpPr>
          <p:cNvPr id="12" name="TextBox 11">
            <a:extLst>
              <a:ext uri="{FF2B5EF4-FFF2-40B4-BE49-F238E27FC236}">
                <a16:creationId xmlns="" xmlns:a16="http://schemas.microsoft.com/office/drawing/2014/main" id="{F39A58BF-848E-4D11-915A-99EA7436BB45}"/>
              </a:ext>
            </a:extLst>
          </p:cNvPr>
          <p:cNvSpPr txBox="1"/>
          <p:nvPr/>
        </p:nvSpPr>
        <p:spPr>
          <a:xfrm>
            <a:off x="7841343" y="977031"/>
            <a:ext cx="3982915" cy="5509200"/>
          </a:xfrm>
          <a:prstGeom prst="rect">
            <a:avLst/>
          </a:prstGeom>
          <a:noFill/>
        </p:spPr>
        <p:txBody>
          <a:bodyPr wrap="square" rtlCol="0">
            <a:spAutoFit/>
          </a:bodyPr>
          <a:lstStyle/>
          <a:p>
            <a:r>
              <a:rPr lang="en-US" sz="1600" b="1" dirty="0"/>
              <a:t>ABAP on HANA Developer</a:t>
            </a:r>
          </a:p>
          <a:p>
            <a:pPr marL="342900" indent="-342900" algn="just">
              <a:buAutoNum type="arabicPeriod"/>
            </a:pPr>
            <a:r>
              <a:rPr lang="en-US" sz="1600" dirty="0"/>
              <a:t>After we move to HANA DB will my custom code work as before.</a:t>
            </a:r>
          </a:p>
          <a:p>
            <a:pPr marL="342900" indent="-342900" algn="just">
              <a:buAutoNum type="arabicPeriod"/>
            </a:pPr>
            <a:r>
              <a:rPr lang="en-US" sz="1600" dirty="0"/>
              <a:t>Once the move is complete, can we analyze programs which are taking more time then expected. </a:t>
            </a:r>
          </a:p>
          <a:p>
            <a:pPr marL="342900" indent="-342900" algn="just">
              <a:buAutoNum type="arabicPeriod"/>
            </a:pPr>
            <a:r>
              <a:rPr lang="en-US" sz="1600" dirty="0"/>
              <a:t>Can you optimize them as you mentioned HANA Is faster, parallel processing..</a:t>
            </a:r>
          </a:p>
          <a:p>
            <a:pPr marL="342900" indent="-342900" algn="just">
              <a:buAutoNum type="arabicPeriod"/>
            </a:pPr>
            <a:r>
              <a:rPr lang="en-US" sz="1600" dirty="0"/>
              <a:t>Leverage full power of code to data paradigm</a:t>
            </a:r>
          </a:p>
          <a:p>
            <a:pPr marL="342900" indent="-342900" algn="just">
              <a:buAutoNum type="arabicPeriod"/>
            </a:pPr>
            <a:r>
              <a:rPr lang="en-US" sz="1600" dirty="0"/>
              <a:t>If we tomorrow move to S/4HANA, will my code work?</a:t>
            </a:r>
          </a:p>
          <a:p>
            <a:pPr marL="342900" indent="-342900" algn="just">
              <a:buAutoNum type="arabicPeriod"/>
            </a:pPr>
            <a:r>
              <a:rPr lang="en-US" sz="1600" dirty="0"/>
              <a:t>Hey! I attended teched last year, they were yelling CDS view.</a:t>
            </a:r>
          </a:p>
          <a:p>
            <a:pPr marL="342900" indent="-342900" algn="just">
              <a:buAutoNum type="arabicPeriod"/>
            </a:pPr>
            <a:r>
              <a:rPr lang="en-US" sz="1600" dirty="0"/>
              <a:t>How can we leverage SAP’s ABAP stack to build HANA optimized apps</a:t>
            </a:r>
          </a:p>
          <a:p>
            <a:pPr marL="342900" indent="-342900" algn="just">
              <a:buAutoNum type="arabicPeriod"/>
            </a:pPr>
            <a:r>
              <a:rPr lang="en-US" sz="1600" dirty="0"/>
              <a:t>Can I use latest SAP Fiori UX to build ABAP app on S/4HANA</a:t>
            </a:r>
          </a:p>
          <a:p>
            <a:pPr marL="342900" indent="-342900" algn="just">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 xmlns:a16="http://schemas.microsoft.com/office/drawing/2014/main"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804" y="4032421"/>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6170</TotalTime>
  <Words>1691</Words>
  <Application>Microsoft Office PowerPoint</Application>
  <PresentationFormat>Widescreen</PresentationFormat>
  <Paragraphs>288</Paragraphs>
  <Slides>22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567</cp:revision>
  <dcterms:created xsi:type="dcterms:W3CDTF">2016-07-10T03:33:26Z</dcterms:created>
  <dcterms:modified xsi:type="dcterms:W3CDTF">2021-05-22T06:59:49Z</dcterms:modified>
</cp:coreProperties>
</file>